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72" r:id="rId4"/>
    <p:sldId id="265" r:id="rId5"/>
    <p:sldId id="258" r:id="rId6"/>
    <p:sldId id="271" r:id="rId7"/>
    <p:sldId id="259" r:id="rId8"/>
    <p:sldId id="261" r:id="rId9"/>
    <p:sldId id="276" r:id="rId10"/>
    <p:sldId id="277" r:id="rId11"/>
    <p:sldId id="278" r:id="rId12"/>
    <p:sldId id="266" r:id="rId13"/>
    <p:sldId id="262" r:id="rId14"/>
    <p:sldId id="267" r:id="rId15"/>
    <p:sldId id="268" r:id="rId16"/>
    <p:sldId id="273" r:id="rId17"/>
    <p:sldId id="269" r:id="rId18"/>
    <p:sldId id="270" r:id="rId19"/>
    <p:sldId id="274"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71" autoAdjust="0"/>
  </p:normalViewPr>
  <p:slideViewPr>
    <p:cSldViewPr>
      <p:cViewPr varScale="1">
        <p:scale>
          <a:sx n="108" d="100"/>
          <a:sy n="108" d="100"/>
        </p:scale>
        <p:origin x="34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70A6DD-ECDB-4E6E-A840-5B199E9110EF}" type="datetimeFigureOut">
              <a:rPr lang="en-US" smtClean="0"/>
              <a:t>10/5/2021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85B378-5AFB-48E9-B388-B86BC3467B28}" type="slidenum">
              <a:rPr lang="en-US" smtClean="0"/>
              <a:t>‹#›</a:t>
            </a:fld>
            <a:endParaRPr lang="en-US"/>
          </a:p>
        </p:txBody>
      </p:sp>
    </p:spTree>
    <p:extLst>
      <p:ext uri="{BB962C8B-B14F-4D97-AF65-F5344CB8AC3E}">
        <p14:creationId xmlns:p14="http://schemas.microsoft.com/office/powerpoint/2010/main" val="3838109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85B378-5AFB-48E9-B388-B86BC3467B28}" type="slidenum">
              <a:rPr lang="en-US" smtClean="0"/>
              <a:t>1</a:t>
            </a:fld>
            <a:endParaRPr lang="en-US"/>
          </a:p>
        </p:txBody>
      </p:sp>
    </p:spTree>
    <p:extLst>
      <p:ext uri="{BB962C8B-B14F-4D97-AF65-F5344CB8AC3E}">
        <p14:creationId xmlns:p14="http://schemas.microsoft.com/office/powerpoint/2010/main" val="450910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Char char="§"/>
            </a:pPr>
            <a:r>
              <a:rPr lang="en-US" dirty="0"/>
              <a:t>Phoneme Isolation: Recognizing individual sounds in words (e.g. “Tell me the first sound in </a:t>
            </a:r>
            <a:r>
              <a:rPr lang="en-US" b="1" dirty="0"/>
              <a:t>paste</a:t>
            </a:r>
            <a:r>
              <a:rPr lang="en-US" dirty="0"/>
              <a:t>.”).</a:t>
            </a:r>
          </a:p>
          <a:p>
            <a:pPr>
              <a:buFont typeface="Wingdings" pitchFamily="2" charset="2"/>
              <a:buChar char="§"/>
            </a:pPr>
            <a:endParaRPr lang="en-US" sz="800" dirty="0"/>
          </a:p>
          <a:p>
            <a:pPr>
              <a:buFont typeface="Wingdings" pitchFamily="2" charset="2"/>
              <a:buChar char="§"/>
            </a:pPr>
            <a:r>
              <a:rPr lang="en-US" dirty="0"/>
              <a:t>Phoneme Identity: Recognize the common sound in different words (e.g. “Tell me the sound that is the same in </a:t>
            </a:r>
            <a:r>
              <a:rPr lang="en-US" b="1" dirty="0"/>
              <a:t>bike</a:t>
            </a:r>
            <a:r>
              <a:rPr lang="en-US" dirty="0"/>
              <a:t>, </a:t>
            </a:r>
            <a:r>
              <a:rPr lang="en-US" b="1" dirty="0"/>
              <a:t>boy</a:t>
            </a:r>
            <a:r>
              <a:rPr lang="en-US" dirty="0"/>
              <a:t>, and </a:t>
            </a:r>
            <a:r>
              <a:rPr lang="en-US" b="1" dirty="0"/>
              <a:t>bell</a:t>
            </a:r>
            <a:r>
              <a:rPr lang="en-US" dirty="0"/>
              <a:t>.”).</a:t>
            </a:r>
          </a:p>
          <a:p>
            <a:pPr>
              <a:buFont typeface="Wingdings" pitchFamily="2" charset="2"/>
              <a:buChar char="§"/>
            </a:pPr>
            <a:endParaRPr lang="en-US" sz="800" dirty="0"/>
          </a:p>
          <a:p>
            <a:pPr>
              <a:buFont typeface="Wingdings" pitchFamily="2" charset="2"/>
              <a:buChar char="§"/>
            </a:pPr>
            <a:r>
              <a:rPr lang="en-US" dirty="0"/>
              <a:t>Phoneme Categorization: Recognize the word with the odd sound in a sequence of three to four words (e.g. “Which word does not belong? </a:t>
            </a:r>
            <a:r>
              <a:rPr lang="en-US" b="1" dirty="0"/>
              <a:t>bus, bun, rug</a:t>
            </a:r>
            <a:r>
              <a:rPr lang="en-US" dirty="0"/>
              <a:t>”).</a:t>
            </a:r>
          </a:p>
          <a:p>
            <a:pPr>
              <a:buFont typeface="Wingdings" pitchFamily="2" charset="2"/>
              <a:buChar char="§"/>
            </a:pPr>
            <a:endParaRPr lang="en-US" sz="800" dirty="0"/>
          </a:p>
          <a:p>
            <a:pPr>
              <a:buFont typeface="Wingdings" pitchFamily="2" charset="2"/>
              <a:buChar char="§"/>
            </a:pPr>
            <a:r>
              <a:rPr lang="en-US" dirty="0"/>
              <a:t>Phoneme Blending: Requires listening to a sequence of separately spoken words and combining them to form a recognizable word (e.g. “What word is /s/ /k/ /u/ /l/?”).</a:t>
            </a:r>
          </a:p>
          <a:p>
            <a:pPr>
              <a:buFont typeface="Wingdings" pitchFamily="2" charset="2"/>
              <a:buChar char="§"/>
            </a:pPr>
            <a:endParaRPr lang="en-US" sz="800" dirty="0"/>
          </a:p>
          <a:p>
            <a:pPr>
              <a:buFont typeface="Wingdings" pitchFamily="2" charset="2"/>
              <a:buChar char="§"/>
            </a:pPr>
            <a:r>
              <a:rPr lang="en-US" dirty="0"/>
              <a:t>Phoneme Segmentation: Requires breaking a word into its sounds by tapping out or counting the sounds or by pronouncing and positioning a marker for each sound (e.g. “How many phonemes are there in </a:t>
            </a:r>
            <a:r>
              <a:rPr lang="en-US" b="1" dirty="0"/>
              <a:t>ship</a:t>
            </a:r>
            <a:r>
              <a:rPr lang="en-US" dirty="0"/>
              <a:t>?”).</a:t>
            </a:r>
          </a:p>
          <a:p>
            <a:pPr>
              <a:buFont typeface="Wingdings" pitchFamily="2" charset="2"/>
              <a:buChar char="§"/>
            </a:pPr>
            <a:endParaRPr lang="en-US" dirty="0"/>
          </a:p>
          <a:p>
            <a:pPr>
              <a:buFont typeface="Wingdings" pitchFamily="2" charset="2"/>
              <a:buChar char="§"/>
            </a:pPr>
            <a:endParaRPr lang="en-US" dirty="0"/>
          </a:p>
          <a:p>
            <a:pPr>
              <a:buFont typeface="Wingdings" pitchFamily="2" charset="2"/>
              <a:buChar char="§"/>
            </a:pPr>
            <a:endParaRPr lang="en-US" dirty="0"/>
          </a:p>
          <a:p>
            <a:pPr>
              <a:buFont typeface="Wingdings" pitchFamily="2" charset="2"/>
              <a:buChar char="§"/>
            </a:pPr>
            <a:endParaRPr lang="en-US" dirty="0"/>
          </a:p>
          <a:p>
            <a:pPr>
              <a:buFont typeface="Wingdings" pitchFamily="2" charset="2"/>
              <a:buChar char="§"/>
            </a:pPr>
            <a:endParaRPr lang="en-US" dirty="0"/>
          </a:p>
          <a:p>
            <a:pPr>
              <a:buFont typeface="Wingdings" pitchFamily="2" charset="2"/>
              <a:buChar char="§"/>
            </a:pPr>
            <a:endParaRPr lang="en-US" dirty="0"/>
          </a:p>
          <a:p>
            <a:pPr>
              <a:buFont typeface="Wingdings" pitchFamily="2" charset="2"/>
              <a:buChar char="§"/>
            </a:pPr>
            <a:endParaRPr lang="en-US" sz="800" dirty="0"/>
          </a:p>
        </p:txBody>
      </p:sp>
      <p:sp>
        <p:nvSpPr>
          <p:cNvPr id="4" name="Slide Number Placeholder 3"/>
          <p:cNvSpPr>
            <a:spLocks noGrp="1"/>
          </p:cNvSpPr>
          <p:nvPr>
            <p:ph type="sldNum" sz="quarter" idx="10"/>
          </p:nvPr>
        </p:nvSpPr>
        <p:spPr/>
        <p:txBody>
          <a:bodyPr/>
          <a:lstStyle/>
          <a:p>
            <a:fld id="{5C85B378-5AFB-48E9-B388-B86BC3467B28}" type="slidenum">
              <a:rPr lang="en-US" smtClean="0"/>
              <a:t>10</a:t>
            </a:fld>
            <a:endParaRPr lang="en-US"/>
          </a:p>
        </p:txBody>
      </p:sp>
    </p:spTree>
    <p:extLst>
      <p:ext uri="{BB962C8B-B14F-4D97-AF65-F5344CB8AC3E}">
        <p14:creationId xmlns:p14="http://schemas.microsoft.com/office/powerpoint/2010/main" val="2722786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Char char="§"/>
            </a:pPr>
            <a:r>
              <a:rPr lang="en-US" sz="1200" dirty="0"/>
              <a:t>Synthetic Phonics: Learners are taught the letter-sound correspondences and then taught to blend the sounds to identify words.</a:t>
            </a:r>
          </a:p>
          <a:p>
            <a:pPr>
              <a:buFont typeface="Wingdings" pitchFamily="2" charset="2"/>
              <a:buChar char="§"/>
            </a:pPr>
            <a:endParaRPr lang="en-US" sz="800" dirty="0"/>
          </a:p>
          <a:p>
            <a:pPr>
              <a:buFont typeface="Wingdings" pitchFamily="2" charset="2"/>
              <a:buChar char="§"/>
            </a:pPr>
            <a:r>
              <a:rPr lang="en-US" sz="1200" dirty="0"/>
              <a:t>Analytic Phonics: Learners do not pronounce the sounds in isolation; instead they analyze the sounds in a word that is already identified.</a:t>
            </a:r>
          </a:p>
          <a:p>
            <a:pPr>
              <a:buFont typeface="Wingdings" pitchFamily="2" charset="2"/>
              <a:buChar char="§"/>
            </a:pPr>
            <a:endParaRPr lang="en-US" sz="800" dirty="0"/>
          </a:p>
          <a:p>
            <a:pPr>
              <a:buFont typeface="Wingdings" pitchFamily="2" charset="2"/>
              <a:buChar char="§"/>
            </a:pPr>
            <a:r>
              <a:rPr lang="en-US" sz="1200" dirty="0"/>
              <a:t>Phonics through Spelling: Learners break a word into its sounds and then identify the corresponding letters to spell the word.</a:t>
            </a:r>
          </a:p>
          <a:p>
            <a:pPr>
              <a:buFont typeface="Wingdings" pitchFamily="2" charset="2"/>
              <a:buChar char="§"/>
            </a:pPr>
            <a:endParaRPr lang="en-US" sz="800" dirty="0"/>
          </a:p>
          <a:p>
            <a:pPr>
              <a:buFont typeface="Wingdings" pitchFamily="2" charset="2"/>
              <a:buChar char="§"/>
            </a:pPr>
            <a:r>
              <a:rPr lang="en-US" sz="1200" dirty="0"/>
              <a:t>Phonics in Context: Learners are taught to use both letter-sound correspondences and context clues to identify unfamiliar words.</a:t>
            </a:r>
          </a:p>
          <a:p>
            <a:pPr>
              <a:buFont typeface="Wingdings" pitchFamily="2" charset="2"/>
              <a:buChar char="§"/>
            </a:pPr>
            <a:endParaRPr lang="en-US" sz="800" dirty="0"/>
          </a:p>
          <a:p>
            <a:pPr>
              <a:buFont typeface="Wingdings" pitchFamily="2" charset="2"/>
              <a:buChar char="§"/>
            </a:pPr>
            <a:r>
              <a:rPr lang="en-US" sz="1200" dirty="0"/>
              <a:t>Phonics by Analogy: Learners use parts of words they already know to identify unfamiliar words by analogy. An example of phonics by analogy is learning how to use onsets (initial letter-sounds) and rimes like </a:t>
            </a:r>
            <a:r>
              <a:rPr lang="en-US" sz="1200" b="1" dirty="0"/>
              <a:t>ack, op, </a:t>
            </a:r>
            <a:r>
              <a:rPr lang="en-US" sz="1200" b="0" dirty="0"/>
              <a:t>and </a:t>
            </a:r>
            <a:r>
              <a:rPr lang="en-US" sz="1200" b="1" dirty="0"/>
              <a:t>et</a:t>
            </a:r>
            <a:r>
              <a:rPr lang="en-US" sz="1200" b="0" dirty="0"/>
              <a:t> (also called phonograms or word patterns) to sound out words.</a:t>
            </a:r>
          </a:p>
          <a:p>
            <a:pPr>
              <a:buFont typeface="Wingdings" pitchFamily="2" charset="2"/>
              <a:buChar char="§"/>
            </a:pPr>
            <a:endParaRPr lang="en-US" sz="1200" b="0" dirty="0"/>
          </a:p>
          <a:p>
            <a:pPr>
              <a:buFont typeface="Wingdings" pitchFamily="2" charset="2"/>
              <a:buChar char="§"/>
            </a:pPr>
            <a:endParaRPr lang="en-US" sz="1200" b="0" dirty="0"/>
          </a:p>
          <a:p>
            <a:pPr algn="l"/>
            <a:r>
              <a:rPr lang="en-US" sz="1800" b="1" i="0" u="none" strike="noStrike" baseline="0" dirty="0">
                <a:solidFill>
                  <a:srgbClr val="231F20"/>
                </a:solidFill>
                <a:latin typeface="Univers-CondensedBold"/>
              </a:rPr>
              <a:t>Problem-solving strategies for decoding. </a:t>
            </a:r>
            <a:r>
              <a:rPr lang="en-US" sz="1800" b="0" i="0" u="none" strike="noStrike" baseline="0" dirty="0">
                <a:solidFill>
                  <a:srgbClr val="231F20"/>
                </a:solidFill>
                <a:latin typeface="Univers-CondensedLight"/>
              </a:rPr>
              <a:t>Because decoding isn’t always enough, teach learners how to use other strategies in concert with phonics. For example, a beginning reader could learn this sequence for identifying an unknown word:</a:t>
            </a:r>
          </a:p>
          <a:p>
            <a:pPr algn="l"/>
            <a:r>
              <a:rPr lang="en-US" sz="1800" b="0" i="0" u="none" strike="noStrike" baseline="0" dirty="0">
                <a:solidFill>
                  <a:srgbClr val="231F20"/>
                </a:solidFill>
                <a:latin typeface="Univers-CondensedLight"/>
              </a:rPr>
              <a:t>• Step 1: Try to sound it out from left to right. (Do you recognize the word? Does it make sense in the sentence? If yes, go on reading.)</a:t>
            </a:r>
          </a:p>
          <a:p>
            <a:pPr algn="l"/>
            <a:r>
              <a:rPr lang="en-US" sz="1800" b="0" i="0" u="none" strike="noStrike" baseline="0" dirty="0">
                <a:solidFill>
                  <a:srgbClr val="231F20"/>
                </a:solidFill>
                <a:latin typeface="Univers-CondensedLight"/>
              </a:rPr>
              <a:t>• Step 2: If not, try a different vowel sound (long instead of short </a:t>
            </a:r>
            <a:r>
              <a:rPr lang="en-US" sz="1800" b="1" i="0" u="none" strike="noStrike" baseline="0" dirty="0" err="1">
                <a:solidFill>
                  <a:srgbClr val="231F20"/>
                </a:solidFill>
                <a:latin typeface="Univers-CondensedBold"/>
              </a:rPr>
              <a:t>i</a:t>
            </a:r>
            <a:r>
              <a:rPr lang="en-US" sz="1800" b="1" i="0" u="none" strike="noStrike" baseline="0" dirty="0">
                <a:solidFill>
                  <a:srgbClr val="231F20"/>
                </a:solidFill>
                <a:latin typeface="Univers-CondensedBold"/>
              </a:rPr>
              <a:t> </a:t>
            </a:r>
            <a:r>
              <a:rPr lang="en-US" sz="1800" b="0" i="0" u="none" strike="noStrike" baseline="0" dirty="0">
                <a:solidFill>
                  <a:srgbClr val="231F20"/>
                </a:solidFill>
                <a:latin typeface="Univers-CondensedLight"/>
              </a:rPr>
              <a:t>for instance) or look for a rime or syllable you recognize (e.g., </a:t>
            </a:r>
            <a:r>
              <a:rPr lang="en-US" sz="1800" b="1" i="0" u="none" strike="noStrike" baseline="0" dirty="0">
                <a:solidFill>
                  <a:srgbClr val="231F20"/>
                </a:solidFill>
                <a:latin typeface="Univers-CondensedBold"/>
              </a:rPr>
              <a:t>ack</a:t>
            </a:r>
            <a:r>
              <a:rPr lang="en-US" sz="1800" b="0" i="0" u="none" strike="noStrike" baseline="0" dirty="0">
                <a:solidFill>
                  <a:srgbClr val="231F20"/>
                </a:solidFill>
                <a:latin typeface="Univers-CondensedLight"/>
              </a:rPr>
              <a:t>, </a:t>
            </a:r>
            <a:r>
              <a:rPr lang="en-US" sz="1800" b="1" i="0" u="none" strike="noStrike" baseline="0" dirty="0" err="1">
                <a:solidFill>
                  <a:srgbClr val="231F20"/>
                </a:solidFill>
                <a:latin typeface="Univers-CondensedBold"/>
              </a:rPr>
              <a:t>ing</a:t>
            </a:r>
            <a:r>
              <a:rPr lang="en-US" sz="1800" b="1" i="0" u="none" strike="noStrike" baseline="0" dirty="0">
                <a:solidFill>
                  <a:srgbClr val="231F20"/>
                </a:solidFill>
                <a:latin typeface="Univers-CondensedBold"/>
              </a:rPr>
              <a:t> </a:t>
            </a:r>
            <a:r>
              <a:rPr lang="en-US" sz="1800" b="0" i="0" u="none" strike="noStrike" baseline="0" dirty="0">
                <a:solidFill>
                  <a:srgbClr val="231F20"/>
                </a:solidFill>
                <a:latin typeface="Univers-CondensedLight"/>
              </a:rPr>
              <a:t>or </a:t>
            </a:r>
            <a:r>
              <a:rPr lang="en-US" sz="1800" b="1" i="0" u="none" strike="noStrike" baseline="0" dirty="0" err="1">
                <a:solidFill>
                  <a:srgbClr val="231F20"/>
                </a:solidFill>
                <a:latin typeface="Univers-CondensedBold"/>
              </a:rPr>
              <a:t>tion</a:t>
            </a:r>
            <a:r>
              <a:rPr lang="en-US" sz="1800" b="0" i="0" u="none" strike="noStrike" baseline="0" dirty="0">
                <a:solidFill>
                  <a:srgbClr val="231F20"/>
                </a:solidFill>
                <a:latin typeface="Univers-CondensedLight"/>
              </a:rPr>
              <a:t>). Then put the parts</a:t>
            </a:r>
          </a:p>
          <a:p>
            <a:pPr algn="l"/>
            <a:r>
              <a:rPr lang="en-US" sz="1800" b="0" i="0" u="none" strike="noStrike" baseline="0" dirty="0">
                <a:solidFill>
                  <a:srgbClr val="231F20"/>
                </a:solidFill>
                <a:latin typeface="Univers-CondensedLight"/>
              </a:rPr>
              <a:t>together and try again. (Do you recognize the word? Does it make sense in the sentence? If yes, go on reading.)</a:t>
            </a:r>
          </a:p>
          <a:p>
            <a:pPr algn="l"/>
            <a:r>
              <a:rPr lang="en-US" sz="1800" b="0" i="0" u="none" strike="noStrike" baseline="0" dirty="0">
                <a:solidFill>
                  <a:srgbClr val="231F20"/>
                </a:solidFill>
                <a:latin typeface="Univers-CondensedLight"/>
              </a:rPr>
              <a:t>• Step 3: If not, read to the end of the sentence again and think of a word that makes sense. (Does this word match some of the letter sounds? If yes, go on reading, but</a:t>
            </a:r>
          </a:p>
          <a:p>
            <a:pPr algn="l"/>
            <a:r>
              <a:rPr lang="en-US" sz="1800" b="0" i="0" u="none" strike="noStrike" baseline="0" dirty="0">
                <a:solidFill>
                  <a:srgbClr val="231F20"/>
                </a:solidFill>
                <a:latin typeface="Univers-CondensedLight"/>
              </a:rPr>
              <a:t>make a note to check on the word later.)</a:t>
            </a:r>
          </a:p>
          <a:p>
            <a:pPr algn="l"/>
            <a:r>
              <a:rPr lang="en-US" sz="1800" b="0" i="0" u="none" strike="noStrike" baseline="0" dirty="0">
                <a:solidFill>
                  <a:srgbClr val="231F20"/>
                </a:solidFill>
                <a:latin typeface="Univers-CondensedLight"/>
              </a:rPr>
              <a:t>• Step 4: If not, ask someone for help.</a:t>
            </a:r>
          </a:p>
          <a:p>
            <a:pPr algn="l"/>
            <a:r>
              <a:rPr lang="en-US" sz="1800" b="1" i="0" u="none" strike="noStrike" baseline="0" dirty="0">
                <a:solidFill>
                  <a:srgbClr val="231F20"/>
                </a:solidFill>
                <a:latin typeface="Univers-CondensedBold"/>
              </a:rPr>
              <a:t>Matching instruction to assessed needs</a:t>
            </a:r>
          </a:p>
          <a:p>
            <a:pPr algn="l"/>
            <a:r>
              <a:rPr lang="en-US" sz="1800" b="0" i="0" u="none" strike="noStrike" baseline="0" dirty="0">
                <a:solidFill>
                  <a:srgbClr val="231F20"/>
                </a:solidFill>
                <a:latin typeface="Univers-CondensedLight"/>
              </a:rPr>
              <a:t>Not every learner needs a comprehensive introduction to phonics. Some adults may need only to brush-up on skills or fill in specific gaps in phonics knowledge, e.g., work on long vowel</a:t>
            </a:r>
          </a:p>
          <a:p>
            <a:pPr algn="l"/>
            <a:r>
              <a:rPr lang="en-US" sz="1800" b="0" i="0" u="none" strike="noStrike" baseline="0" dirty="0">
                <a:solidFill>
                  <a:srgbClr val="231F20"/>
                </a:solidFill>
                <a:latin typeface="Univers-CondensedLight"/>
              </a:rPr>
              <a:t>sounds and diphthongs (</a:t>
            </a:r>
            <a:r>
              <a:rPr lang="en-US" sz="1800" b="1" i="0" u="none" strike="noStrike" baseline="0" dirty="0">
                <a:solidFill>
                  <a:srgbClr val="231F20"/>
                </a:solidFill>
                <a:latin typeface="Univers-CondensedBold"/>
              </a:rPr>
              <a:t>au</a:t>
            </a:r>
            <a:r>
              <a:rPr lang="en-US" sz="1800" b="0" i="0" u="none" strike="noStrike" baseline="0" dirty="0">
                <a:solidFill>
                  <a:srgbClr val="231F20"/>
                </a:solidFill>
                <a:latin typeface="Univers-CondensedLight"/>
              </a:rPr>
              <a:t>, </a:t>
            </a:r>
            <a:r>
              <a:rPr lang="en-US" sz="1800" b="1" i="0" u="none" strike="noStrike" baseline="0" dirty="0">
                <a:solidFill>
                  <a:srgbClr val="231F20"/>
                </a:solidFill>
                <a:latin typeface="Univers-CondensedBold"/>
              </a:rPr>
              <a:t>aw</a:t>
            </a:r>
            <a:r>
              <a:rPr lang="en-US" sz="1800" b="0" i="0" u="none" strike="noStrike" baseline="0" dirty="0">
                <a:solidFill>
                  <a:srgbClr val="231F20"/>
                </a:solidFill>
                <a:latin typeface="Univers-CondensedLight"/>
              </a:rPr>
              <a:t>, </a:t>
            </a:r>
            <a:r>
              <a:rPr lang="en-US" sz="1800" b="1" i="0" u="none" strike="noStrike" baseline="0" dirty="0" err="1">
                <a:solidFill>
                  <a:srgbClr val="231F20"/>
                </a:solidFill>
                <a:latin typeface="Univers-CondensedBold"/>
              </a:rPr>
              <a:t>ou</a:t>
            </a:r>
            <a:r>
              <a:rPr lang="en-US" sz="1800" b="0" i="0" u="none" strike="noStrike" baseline="0" dirty="0">
                <a:solidFill>
                  <a:srgbClr val="231F20"/>
                </a:solidFill>
                <a:latin typeface="Univers-CondensedLight"/>
              </a:rPr>
              <a:t>, </a:t>
            </a:r>
            <a:r>
              <a:rPr lang="en-US" sz="1800" b="1" i="0" u="none" strike="noStrike" baseline="0" dirty="0">
                <a:solidFill>
                  <a:srgbClr val="231F20"/>
                </a:solidFill>
                <a:latin typeface="Univers-CondensedBold"/>
              </a:rPr>
              <a:t>ow</a:t>
            </a:r>
            <a:r>
              <a:rPr lang="en-US" sz="1800" b="0" i="0" u="none" strike="noStrike" baseline="0" dirty="0">
                <a:solidFill>
                  <a:srgbClr val="231F20"/>
                </a:solidFill>
                <a:latin typeface="Univers-CondensedLight"/>
              </a:rPr>
              <a:t>, etc.). Still others may have little difficulty with short words, but don’t know how to approach multi-syllabic words. If you do initial assessment of (at least) all beginning readers, you will get an idea of what each individual needs to work on.</a:t>
            </a:r>
            <a:endParaRPr lang="en-US" sz="1200" b="0" i="0" u="none" strike="noStrike" baseline="0" dirty="0">
              <a:solidFill>
                <a:srgbClr val="231F20"/>
              </a:solidFill>
              <a:latin typeface="Univers-CondensedLight"/>
            </a:endParaRPr>
          </a:p>
          <a:p>
            <a:pPr algn="l"/>
            <a:endParaRPr lang="en-US" sz="1200" b="0" i="0" u="none" strike="noStrike" baseline="0" dirty="0">
              <a:solidFill>
                <a:srgbClr val="231F20"/>
              </a:solidFill>
              <a:latin typeface="Univers-CondensedLight"/>
            </a:endParaRPr>
          </a:p>
          <a:p>
            <a:pPr algn="l"/>
            <a:r>
              <a:rPr lang="en-US" sz="1800" b="0" i="0" u="none" strike="noStrike" baseline="0" dirty="0">
                <a:solidFill>
                  <a:srgbClr val="231F20"/>
                </a:solidFill>
                <a:latin typeface="Univers-CondensedLight"/>
              </a:rPr>
              <a:t>Practice is important. It takes immediate and plentiful practice to get decoding skills and knowledge into long-term memory and enable learners to apply what they’ve learned rapidly and</a:t>
            </a:r>
          </a:p>
          <a:p>
            <a:pPr algn="l"/>
            <a:r>
              <a:rPr lang="en-US" sz="1800" b="0" i="0" u="none" strike="noStrike" baseline="0" dirty="0">
                <a:solidFill>
                  <a:srgbClr val="231F20"/>
                </a:solidFill>
                <a:latin typeface="Univers-CondensedLight"/>
              </a:rPr>
              <a:t>automatically.</a:t>
            </a:r>
          </a:p>
          <a:p>
            <a:pPr algn="l"/>
            <a:endParaRPr lang="en-US" sz="1800" b="0" i="0" u="none" strike="noStrike" baseline="0" dirty="0">
              <a:solidFill>
                <a:srgbClr val="231F20"/>
              </a:solidFill>
              <a:latin typeface="Univers-CondensedLight"/>
            </a:endParaRPr>
          </a:p>
          <a:p>
            <a:pPr algn="l"/>
            <a:r>
              <a:rPr lang="en-US" sz="1800" b="0" i="0" u="none" strike="noStrike" baseline="0" dirty="0">
                <a:solidFill>
                  <a:srgbClr val="231F20"/>
                </a:solidFill>
                <a:latin typeface="Univers-CondensedLight"/>
              </a:rPr>
              <a:t>One way to get practice is to read and reread words on lists and flash cards. Learners may read on their own or aloud with a partner, noting the words or sounds they</a:t>
            </a:r>
          </a:p>
          <a:p>
            <a:pPr algn="l"/>
            <a:r>
              <a:rPr lang="en-US" sz="1800" b="0" i="0" u="none" strike="noStrike" baseline="0" dirty="0">
                <a:solidFill>
                  <a:srgbClr val="231F20"/>
                </a:solidFill>
                <a:latin typeface="Univers-CondensedLight"/>
              </a:rPr>
              <a:t>know and the ones they need to work on.</a:t>
            </a:r>
          </a:p>
          <a:p>
            <a:pPr algn="l"/>
            <a:endParaRPr lang="en-US" sz="1800" b="0" i="0" u="none" strike="noStrike" baseline="0" dirty="0">
              <a:solidFill>
                <a:srgbClr val="231F20"/>
              </a:solidFill>
              <a:latin typeface="Univers-CondensedLight"/>
            </a:endParaRPr>
          </a:p>
          <a:p>
            <a:pPr algn="l"/>
            <a:r>
              <a:rPr lang="en-US" sz="1800" b="0" i="0" u="none" strike="noStrike" baseline="0" dirty="0">
                <a:solidFill>
                  <a:srgbClr val="231F20"/>
                </a:solidFill>
                <a:latin typeface="Univers-CondensedLight"/>
              </a:rPr>
              <a:t>But they won’t often read words in isolation outside of the classroom, so even beginners need practice reading words in context. The most efficient way to do this is to</a:t>
            </a:r>
          </a:p>
          <a:p>
            <a:pPr algn="l"/>
            <a:r>
              <a:rPr lang="en-US" sz="1800" b="0" i="0" u="none" strike="noStrike" baseline="0" dirty="0">
                <a:solidFill>
                  <a:srgbClr val="231F20"/>
                </a:solidFill>
                <a:latin typeface="Univers-CondensedLight"/>
              </a:rPr>
              <a:t>use controlled-vocabulary texts, which include many examples of words that exemplify the elements previously taught and no unfamiliar words that the learners can’t decode</a:t>
            </a:r>
          </a:p>
          <a:p>
            <a:pPr algn="l"/>
            <a:r>
              <a:rPr lang="en-US" sz="1800" b="0" i="0" u="none" strike="noStrike" baseline="0" dirty="0">
                <a:solidFill>
                  <a:srgbClr val="231F20"/>
                </a:solidFill>
                <a:latin typeface="Univers-CondensedLight"/>
              </a:rPr>
              <a:t>with their current skills.</a:t>
            </a:r>
            <a:endParaRPr lang="en-US" sz="1200" b="1" dirty="0"/>
          </a:p>
        </p:txBody>
      </p:sp>
      <p:sp>
        <p:nvSpPr>
          <p:cNvPr id="4" name="Slide Number Placeholder 3"/>
          <p:cNvSpPr>
            <a:spLocks noGrp="1"/>
          </p:cNvSpPr>
          <p:nvPr>
            <p:ph type="sldNum" sz="quarter" idx="10"/>
          </p:nvPr>
        </p:nvSpPr>
        <p:spPr/>
        <p:txBody>
          <a:bodyPr/>
          <a:lstStyle/>
          <a:p>
            <a:fld id="{5C85B378-5AFB-48E9-B388-B86BC3467B28}" type="slidenum">
              <a:rPr lang="en-US" smtClean="0"/>
              <a:t>11</a:t>
            </a:fld>
            <a:endParaRPr lang="en-US"/>
          </a:p>
        </p:txBody>
      </p:sp>
    </p:spTree>
    <p:extLst>
      <p:ext uri="{BB962C8B-B14F-4D97-AF65-F5344CB8AC3E}">
        <p14:creationId xmlns:p14="http://schemas.microsoft.com/office/powerpoint/2010/main" val="3158984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t>Recognizing Words</a:t>
            </a:r>
          </a:p>
          <a:p>
            <a:pPr eaLnBrk="1" hangingPunct="1"/>
            <a:endParaRPr lang="en-US" altLang="en-US" sz="1200" dirty="0"/>
          </a:p>
          <a:p>
            <a:pPr eaLnBrk="1" hangingPunct="1"/>
            <a:r>
              <a:rPr lang="en-US" altLang="en-US" sz="1200" dirty="0"/>
              <a:t>To obtain meaning from text, a person must be able to understand the author’s message and react to it using prior information and experience. This can’t happen, however, if the reader is unable to recognize many of the words in the text.</a:t>
            </a:r>
          </a:p>
          <a:p>
            <a:pPr eaLnBrk="1" hangingPunct="1"/>
            <a:endParaRPr lang="en-US" altLang="en-US" sz="1200" dirty="0"/>
          </a:p>
          <a:p>
            <a:pPr eaLnBrk="1" hangingPunct="1"/>
            <a:r>
              <a:rPr lang="en-US" altLang="en-US" sz="1200" dirty="0"/>
              <a:t>Recognition is the ability to match words that people see in print with words they already use and know the meaning of. Good readers are able to draw on one of five word recognition strategies to do this.</a:t>
            </a:r>
            <a:endParaRPr lang="en-US" altLang="en-US" sz="1200" b="1" dirty="0"/>
          </a:p>
          <a:p>
            <a:pPr eaLnBrk="1" hangingPunct="1"/>
            <a:endParaRPr lang="en-US" altLang="en-US" sz="1200" b="1" dirty="0"/>
          </a:p>
          <a:p>
            <a:pPr eaLnBrk="1" hangingPunct="1"/>
            <a:r>
              <a:rPr lang="en-US" altLang="en-US" sz="1200" b="1" dirty="0"/>
              <a:t>Sight Words</a:t>
            </a:r>
            <a:r>
              <a:rPr lang="en-US" altLang="en-US" sz="1200" dirty="0"/>
              <a:t>: Words that readers recognize instantly without having to stop to figure them out. The more proficient readers are, the more words they recognize by sight.</a:t>
            </a:r>
            <a:endParaRPr lang="en-US" altLang="en-US" sz="1200" b="1" dirty="0"/>
          </a:p>
          <a:p>
            <a:pPr eaLnBrk="1" hangingPunct="1"/>
            <a:r>
              <a:rPr lang="en-US" altLang="en-US" sz="1200" b="1" dirty="0"/>
              <a:t>Phonics</a:t>
            </a:r>
            <a:r>
              <a:rPr lang="en-US" altLang="en-US" sz="1200" dirty="0"/>
              <a:t>: The use of sound-symbol relationships to decode words.</a:t>
            </a:r>
            <a:endParaRPr lang="en-US" altLang="en-US" sz="1200" b="1" dirty="0"/>
          </a:p>
          <a:p>
            <a:pPr eaLnBrk="1" hangingPunct="1"/>
            <a:r>
              <a:rPr lang="en-US" altLang="en-US" sz="1200" b="1" dirty="0"/>
              <a:t>Word Patterns</a:t>
            </a:r>
            <a:r>
              <a:rPr lang="en-US" altLang="en-US" sz="1200" dirty="0"/>
              <a:t>: The use of familiar letter groupings to help recognize parts of words.</a:t>
            </a:r>
            <a:endParaRPr lang="en-US" altLang="en-US" sz="1200" b="1" dirty="0"/>
          </a:p>
          <a:p>
            <a:pPr eaLnBrk="1" hangingPunct="1"/>
            <a:r>
              <a:rPr lang="en-US" altLang="en-US" sz="1200" b="1" dirty="0"/>
              <a:t>Context</a:t>
            </a:r>
            <a:r>
              <a:rPr lang="en-US" altLang="en-US" sz="1200" dirty="0"/>
              <a:t>: The use of the surrounding words to help figure out an unfamiliar word.</a:t>
            </a:r>
            <a:endParaRPr lang="en-US" altLang="en-US" sz="1200" b="1" dirty="0"/>
          </a:p>
          <a:p>
            <a:pPr eaLnBrk="1" hangingPunct="1"/>
            <a:r>
              <a:rPr lang="en-US" altLang="en-US" sz="1200" b="1" dirty="0"/>
              <a:t>Word parts</a:t>
            </a:r>
            <a:r>
              <a:rPr lang="en-US" altLang="en-US" sz="1200" dirty="0"/>
              <a:t>: The use of root words, suffixes, prefixes, and other word parts to recognize words.</a:t>
            </a:r>
          </a:p>
          <a:p>
            <a:pPr eaLnBrk="1" hangingPunct="1"/>
            <a:endParaRPr lang="en-US" altLang="en-US" sz="1200" dirty="0"/>
          </a:p>
          <a:p>
            <a:pPr eaLnBrk="1" hangingPunct="1"/>
            <a:r>
              <a:rPr lang="en-US" altLang="en-US" sz="1200" dirty="0"/>
              <a:t>The strategies can be taught in any order. Start by building on what the learner already knows. </a:t>
            </a:r>
          </a:p>
          <a:p>
            <a:pPr eaLnBrk="1" hangingPunct="1"/>
            <a:endParaRPr lang="en-US" altLang="en-US" sz="1200" dirty="0"/>
          </a:p>
          <a:p>
            <a:pPr eaLnBrk="1" hangingPunct="1"/>
            <a:r>
              <a:rPr lang="en-US" altLang="en-US" sz="1200" dirty="0"/>
              <a:t>No one strategy works for all situations, and readers sometimes use multiple strategies to figure out a word. So the more strategies a person learns, the more likely that person is to recognize words successfully. These are some activities to help teach these strategies. </a:t>
            </a:r>
          </a:p>
        </p:txBody>
      </p:sp>
      <p:sp>
        <p:nvSpPr>
          <p:cNvPr id="4" name="Slide Number Placeholder 3"/>
          <p:cNvSpPr>
            <a:spLocks noGrp="1"/>
          </p:cNvSpPr>
          <p:nvPr>
            <p:ph type="sldNum" sz="quarter" idx="10"/>
          </p:nvPr>
        </p:nvSpPr>
        <p:spPr/>
        <p:txBody>
          <a:bodyPr/>
          <a:lstStyle/>
          <a:p>
            <a:fld id="{5C85B378-5AFB-48E9-B388-B86BC3467B28}" type="slidenum">
              <a:rPr lang="en-US" smtClean="0"/>
              <a:t>12</a:t>
            </a:fld>
            <a:endParaRPr lang="en-US"/>
          </a:p>
        </p:txBody>
      </p:sp>
    </p:spTree>
    <p:extLst>
      <p:ext uri="{BB962C8B-B14F-4D97-AF65-F5344CB8AC3E}">
        <p14:creationId xmlns:p14="http://schemas.microsoft.com/office/powerpoint/2010/main" val="82775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t>Sight Words: </a:t>
            </a:r>
            <a:r>
              <a:rPr lang="en-US" altLang="en-US" b="1" i="1" dirty="0"/>
              <a:t>Survival Sight Words Flash Cards</a:t>
            </a:r>
            <a:r>
              <a:rPr lang="en-US" altLang="en-US" dirty="0"/>
              <a:t> (p. 24)</a:t>
            </a:r>
          </a:p>
          <a:p>
            <a:pPr eaLnBrk="1" hangingPunct="1"/>
            <a:r>
              <a:rPr lang="en-US" altLang="en-US" dirty="0"/>
              <a:t>Ask tutors what are some words they see every day in their lives and in common reading?</a:t>
            </a:r>
          </a:p>
          <a:p>
            <a:pPr eaLnBrk="1" hangingPunct="1"/>
            <a:r>
              <a:rPr lang="en-US" altLang="en-US" dirty="0"/>
              <a:t>Work with your student to choose the words s/he wants to learn. For example: </a:t>
            </a:r>
          </a:p>
          <a:p>
            <a:pPr eaLnBrk="1" hangingPunct="1"/>
            <a:r>
              <a:rPr lang="en-US" altLang="en-US" dirty="0"/>
              <a:t>Words from daily life, </a:t>
            </a:r>
          </a:p>
          <a:p>
            <a:pPr eaLnBrk="1" hangingPunct="1"/>
            <a:r>
              <a:rPr lang="en-US" altLang="en-US" dirty="0"/>
              <a:t>Words from general writing, such as </a:t>
            </a:r>
            <a:r>
              <a:rPr lang="en-US" altLang="en-US" i="1" dirty="0"/>
              <a:t>the</a:t>
            </a:r>
            <a:r>
              <a:rPr lang="en-US" altLang="en-US" dirty="0"/>
              <a:t>, </a:t>
            </a:r>
            <a:r>
              <a:rPr lang="en-US" altLang="en-US" i="1" dirty="0"/>
              <a:t>there, this, was,</a:t>
            </a:r>
            <a:r>
              <a:rPr lang="en-US" altLang="en-US" dirty="0"/>
              <a:t> etc.</a:t>
            </a:r>
          </a:p>
          <a:p>
            <a:pPr eaLnBrk="1" hangingPunct="1"/>
            <a:r>
              <a:rPr lang="en-US" altLang="en-US" dirty="0"/>
              <a:t>Words with irregular spellings that are difficult to sound out phonetically such as </a:t>
            </a:r>
            <a:r>
              <a:rPr lang="en-US" altLang="en-US" i="1" dirty="0"/>
              <a:t>height.</a:t>
            </a:r>
            <a:endParaRPr lang="en-US" altLang="en-US" dirty="0"/>
          </a:p>
          <a:p>
            <a:pPr eaLnBrk="1" hangingPunct="1"/>
            <a:r>
              <a:rPr lang="en-US" altLang="en-US" dirty="0"/>
              <a:t>Family names or words that appear on forms and applications</a:t>
            </a:r>
          </a:p>
        </p:txBody>
      </p:sp>
      <p:sp>
        <p:nvSpPr>
          <p:cNvPr id="4" name="Slide Number Placeholder 3"/>
          <p:cNvSpPr>
            <a:spLocks noGrp="1"/>
          </p:cNvSpPr>
          <p:nvPr>
            <p:ph type="sldNum" sz="quarter" idx="10"/>
          </p:nvPr>
        </p:nvSpPr>
        <p:spPr/>
        <p:txBody>
          <a:bodyPr/>
          <a:lstStyle/>
          <a:p>
            <a:fld id="{5C85B378-5AFB-48E9-B388-B86BC3467B28}" type="slidenum">
              <a:rPr lang="en-US" smtClean="0"/>
              <a:t>13</a:t>
            </a:fld>
            <a:endParaRPr lang="en-US"/>
          </a:p>
        </p:txBody>
      </p:sp>
    </p:spTree>
    <p:extLst>
      <p:ext uri="{BB962C8B-B14F-4D97-AF65-F5344CB8AC3E}">
        <p14:creationId xmlns:p14="http://schemas.microsoft.com/office/powerpoint/2010/main" val="389261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200" b="1" dirty="0"/>
              <a:t>Phonics: </a:t>
            </a:r>
            <a:r>
              <a:rPr lang="en-US" altLang="en-US" sz="1200" b="1" i="1" dirty="0"/>
              <a:t>Bingo</a:t>
            </a:r>
            <a:r>
              <a:rPr lang="en-US" altLang="en-US" sz="1200" dirty="0"/>
              <a:t> (p. 25)</a:t>
            </a:r>
          </a:p>
          <a:p>
            <a:pPr eaLnBrk="1" hangingPunct="1">
              <a:lnSpc>
                <a:spcPct val="80000"/>
              </a:lnSpc>
            </a:pPr>
            <a:r>
              <a:rPr lang="en-US" altLang="en-US" sz="1200" dirty="0"/>
              <a:t>Play phonics bingo with the group.</a:t>
            </a:r>
          </a:p>
          <a:p>
            <a:pPr eaLnBrk="1" hangingPunct="1">
              <a:lnSpc>
                <a:spcPct val="80000"/>
              </a:lnSpc>
            </a:pPr>
            <a:r>
              <a:rPr lang="en-US" altLang="en-US" sz="1200" dirty="0"/>
              <a:t>Select the consonant blends you want to work on.</a:t>
            </a:r>
          </a:p>
          <a:p>
            <a:pPr eaLnBrk="1" hangingPunct="1">
              <a:lnSpc>
                <a:spcPct val="80000"/>
              </a:lnSpc>
            </a:pPr>
            <a:r>
              <a:rPr lang="en-US" altLang="en-US" sz="1200" dirty="0"/>
              <a:t>Make bingo cards, one for your student and one for yourself (with the same blends so you can keep track)</a:t>
            </a:r>
          </a:p>
          <a:p>
            <a:pPr eaLnBrk="1" hangingPunct="1">
              <a:lnSpc>
                <a:spcPct val="80000"/>
              </a:lnSpc>
            </a:pPr>
            <a:r>
              <a:rPr lang="en-US" altLang="en-US" sz="1200" dirty="0"/>
              <a:t>Select words that start with each blend you wrote.  Write these words on separate pieces of paper and put them face down in a pile.  </a:t>
            </a:r>
          </a:p>
          <a:p>
            <a:pPr eaLnBrk="1" hangingPunct="1">
              <a:lnSpc>
                <a:spcPct val="80000"/>
              </a:lnSpc>
            </a:pPr>
            <a:r>
              <a:rPr lang="en-US" altLang="en-US" sz="1200" dirty="0"/>
              <a:t>Ask the student to pick a word from the pile, read it aloud, and then give the sound of the blend.</a:t>
            </a:r>
          </a:p>
          <a:p>
            <a:pPr eaLnBrk="1" hangingPunct="1">
              <a:lnSpc>
                <a:spcPct val="80000"/>
              </a:lnSpc>
            </a:pPr>
            <a:r>
              <a:rPr lang="en-US" altLang="en-US" sz="1200" dirty="0"/>
              <a:t>Each of you should then cover the matching blend on your own card with a square of blank paper.</a:t>
            </a:r>
          </a:p>
          <a:p>
            <a:pPr eaLnBrk="1" hangingPunct="1">
              <a:lnSpc>
                <a:spcPct val="80000"/>
              </a:lnSpc>
            </a:pPr>
            <a:r>
              <a:rPr lang="en-US" altLang="en-US" sz="1200" dirty="0"/>
              <a:t>The person who first covers five blends in a row wins and becomes the caller for the next game.</a:t>
            </a:r>
          </a:p>
          <a:p>
            <a:pPr eaLnBrk="1" hangingPunct="1">
              <a:lnSpc>
                <a:spcPct val="80000"/>
              </a:lnSpc>
            </a:pPr>
            <a:r>
              <a:rPr lang="en-US" altLang="en-US" sz="1200" dirty="0"/>
              <a:t>This can be adapted to ending consonant blends, digraphs, short vowels, r-controlled vowels, or another phonic element the student needs to practice.</a:t>
            </a:r>
          </a:p>
          <a:p>
            <a:pPr eaLnBrk="1" hangingPunct="1">
              <a:lnSpc>
                <a:spcPct val="80000"/>
              </a:lnSpc>
            </a:pPr>
            <a:endParaRPr lang="en-US" altLang="en-US" sz="1200" dirty="0"/>
          </a:p>
          <a:p>
            <a:pPr eaLnBrk="1" hangingPunct="1">
              <a:lnSpc>
                <a:spcPct val="80000"/>
              </a:lnSpc>
            </a:pPr>
            <a:r>
              <a:rPr lang="en-US" altLang="en-US" sz="1200" dirty="0"/>
              <a:t>Consonant Blend Bingo Words:</a:t>
            </a:r>
          </a:p>
          <a:p>
            <a:pPr eaLnBrk="1" hangingPunct="1">
              <a:lnSpc>
                <a:spcPct val="80000"/>
              </a:lnSpc>
            </a:pPr>
            <a:r>
              <a:rPr lang="en-US" altLang="en-US" sz="1200" dirty="0"/>
              <a:t>	Brown</a:t>
            </a:r>
          </a:p>
          <a:p>
            <a:pPr eaLnBrk="1" hangingPunct="1">
              <a:lnSpc>
                <a:spcPct val="80000"/>
              </a:lnSpc>
            </a:pPr>
            <a:r>
              <a:rPr lang="en-US" altLang="en-US" sz="1200" dirty="0"/>
              <a:t>	Snow</a:t>
            </a:r>
          </a:p>
          <a:p>
            <a:pPr eaLnBrk="1" hangingPunct="1">
              <a:lnSpc>
                <a:spcPct val="80000"/>
              </a:lnSpc>
            </a:pPr>
            <a:r>
              <a:rPr lang="en-US" altLang="en-US" sz="1200" dirty="0"/>
              <a:t>	Friend</a:t>
            </a:r>
          </a:p>
          <a:p>
            <a:pPr eaLnBrk="1" hangingPunct="1">
              <a:lnSpc>
                <a:spcPct val="80000"/>
              </a:lnSpc>
            </a:pPr>
            <a:r>
              <a:rPr lang="en-US" altLang="en-US" sz="1200" dirty="0"/>
              <a:t>	Squash</a:t>
            </a:r>
          </a:p>
          <a:p>
            <a:pPr eaLnBrk="1" hangingPunct="1">
              <a:lnSpc>
                <a:spcPct val="80000"/>
              </a:lnSpc>
            </a:pPr>
            <a:r>
              <a:rPr lang="en-US" altLang="en-US" sz="1200" dirty="0"/>
              <a:t>	Small</a:t>
            </a:r>
          </a:p>
          <a:p>
            <a:pPr eaLnBrk="1" hangingPunct="1">
              <a:lnSpc>
                <a:spcPct val="80000"/>
              </a:lnSpc>
            </a:pPr>
            <a:r>
              <a:rPr lang="en-US" altLang="en-US" sz="1200" dirty="0"/>
              <a:t>	Twirl</a:t>
            </a:r>
          </a:p>
          <a:p>
            <a:pPr eaLnBrk="1" hangingPunct="1">
              <a:lnSpc>
                <a:spcPct val="80000"/>
              </a:lnSpc>
            </a:pPr>
            <a:r>
              <a:rPr lang="en-US" altLang="en-US" sz="1200" dirty="0"/>
              <a:t>	Drive</a:t>
            </a:r>
          </a:p>
          <a:p>
            <a:pPr eaLnBrk="1" hangingPunct="1">
              <a:lnSpc>
                <a:spcPct val="80000"/>
              </a:lnSpc>
            </a:pPr>
            <a:r>
              <a:rPr lang="en-US" altLang="en-US" sz="1200" dirty="0"/>
              <a:t>	Switch</a:t>
            </a:r>
          </a:p>
          <a:p>
            <a:pPr eaLnBrk="1" hangingPunct="1">
              <a:lnSpc>
                <a:spcPct val="80000"/>
              </a:lnSpc>
            </a:pPr>
            <a:r>
              <a:rPr lang="en-US" altLang="en-US" sz="1200" dirty="0"/>
              <a:t>	Blue</a:t>
            </a:r>
          </a:p>
          <a:p>
            <a:pPr eaLnBrk="1" hangingPunct="1">
              <a:lnSpc>
                <a:spcPct val="80000"/>
              </a:lnSpc>
            </a:pPr>
            <a:r>
              <a:rPr lang="en-US" altLang="en-US" sz="1200" dirty="0"/>
              <a:t>	Flow</a:t>
            </a:r>
          </a:p>
          <a:p>
            <a:pPr eaLnBrk="1" hangingPunct="1">
              <a:lnSpc>
                <a:spcPct val="80000"/>
              </a:lnSpc>
            </a:pPr>
            <a:r>
              <a:rPr lang="en-US" altLang="en-US" sz="1200" dirty="0"/>
              <a:t>	Fruit</a:t>
            </a:r>
          </a:p>
          <a:p>
            <a:pPr eaLnBrk="1" hangingPunct="1">
              <a:lnSpc>
                <a:spcPct val="80000"/>
              </a:lnSpc>
            </a:pPr>
            <a:r>
              <a:rPr lang="en-US" altLang="en-US" sz="1200" dirty="0"/>
              <a:t>	Preach</a:t>
            </a:r>
          </a:p>
          <a:p>
            <a:pPr eaLnBrk="1" hangingPunct="1">
              <a:lnSpc>
                <a:spcPct val="80000"/>
              </a:lnSpc>
            </a:pPr>
            <a:r>
              <a:rPr lang="en-US" altLang="en-US" sz="1200" dirty="0"/>
              <a:t>	Glisten</a:t>
            </a:r>
          </a:p>
          <a:p>
            <a:pPr eaLnBrk="1" hangingPunct="1">
              <a:lnSpc>
                <a:spcPct val="80000"/>
              </a:lnSpc>
            </a:pPr>
            <a:r>
              <a:rPr lang="en-US" altLang="en-US" sz="1200" dirty="0"/>
              <a:t>	Street</a:t>
            </a:r>
          </a:p>
          <a:p>
            <a:pPr eaLnBrk="1" hangingPunct="1">
              <a:lnSpc>
                <a:spcPct val="80000"/>
              </a:lnSpc>
            </a:pPr>
            <a:r>
              <a:rPr lang="en-US" altLang="en-US" sz="1200" dirty="0"/>
              <a:t>	Trend</a:t>
            </a:r>
          </a:p>
          <a:p>
            <a:pPr eaLnBrk="1" hangingPunct="1">
              <a:lnSpc>
                <a:spcPct val="80000"/>
              </a:lnSpc>
            </a:pPr>
            <a:endParaRPr lang="en-US" altLang="en-US" sz="1200" dirty="0"/>
          </a:p>
          <a:p>
            <a:pPr eaLnBrk="1" hangingPunct="1">
              <a:lnSpc>
                <a:spcPct val="80000"/>
              </a:lnSpc>
            </a:pPr>
            <a:r>
              <a:rPr lang="en-US" altLang="en-US" sz="1200" b="1" dirty="0"/>
              <a:t>Phonics: </a:t>
            </a:r>
            <a:r>
              <a:rPr lang="en-US" altLang="en-US" sz="1200" b="1" i="1" dirty="0"/>
              <a:t>Disappearing person</a:t>
            </a:r>
            <a:r>
              <a:rPr lang="en-US" altLang="en-US" sz="1200" dirty="0"/>
              <a:t> (p. 28)</a:t>
            </a:r>
          </a:p>
          <a:p>
            <a:pPr eaLnBrk="1" hangingPunct="1">
              <a:lnSpc>
                <a:spcPct val="80000"/>
              </a:lnSpc>
            </a:pPr>
            <a:r>
              <a:rPr lang="en-US" altLang="en-US" sz="1200" dirty="0"/>
              <a:t>Play disappearing person with group</a:t>
            </a:r>
          </a:p>
          <a:p>
            <a:pPr eaLnBrk="1" hangingPunct="1">
              <a:lnSpc>
                <a:spcPct val="80000"/>
              </a:lnSpc>
            </a:pPr>
            <a:r>
              <a:rPr lang="en-US" altLang="en-US" sz="1200" dirty="0"/>
              <a:t>Draw stick figure up on board.</a:t>
            </a:r>
          </a:p>
          <a:p>
            <a:pPr eaLnBrk="1" hangingPunct="1">
              <a:lnSpc>
                <a:spcPct val="80000"/>
              </a:lnSpc>
            </a:pPr>
            <a:r>
              <a:rPr lang="en-US" altLang="en-US" sz="1200" dirty="0"/>
              <a:t>Draw lines for each letter of a word</a:t>
            </a:r>
          </a:p>
          <a:p>
            <a:pPr eaLnBrk="1" hangingPunct="1">
              <a:lnSpc>
                <a:spcPct val="80000"/>
              </a:lnSpc>
            </a:pPr>
            <a:r>
              <a:rPr lang="en-US" altLang="en-US" sz="1200" dirty="0"/>
              <a:t>Ask your student to guess a letter</a:t>
            </a:r>
          </a:p>
          <a:p>
            <a:pPr eaLnBrk="1" hangingPunct="1">
              <a:lnSpc>
                <a:spcPct val="80000"/>
              </a:lnSpc>
            </a:pPr>
            <a:r>
              <a:rPr lang="en-US" altLang="en-US" sz="1200" dirty="0"/>
              <a:t>If the letter is in the word, write it on the correct line.  If not, write the letter at the top of the board, and erase one of the body parts.</a:t>
            </a:r>
          </a:p>
          <a:p>
            <a:pPr eaLnBrk="1" hangingPunct="1">
              <a:lnSpc>
                <a:spcPct val="80000"/>
              </a:lnSpc>
            </a:pPr>
            <a:r>
              <a:rPr lang="en-US" altLang="en-US" sz="1200" dirty="0"/>
              <a:t>The student wins by guessing the word before you erase the last part of the stick figure.</a:t>
            </a:r>
          </a:p>
          <a:p>
            <a:pPr eaLnBrk="1" hangingPunct="1">
              <a:lnSpc>
                <a:spcPct val="80000"/>
              </a:lnSpc>
            </a:pPr>
            <a:r>
              <a:rPr lang="en-US" altLang="en-US" sz="1200" dirty="0"/>
              <a:t>Suggestions: choose words that contain sounds the student needs to practice. Also put lots of body parts on the stick figure.</a:t>
            </a:r>
          </a:p>
        </p:txBody>
      </p:sp>
      <p:sp>
        <p:nvSpPr>
          <p:cNvPr id="4" name="Slide Number Placeholder 3"/>
          <p:cNvSpPr>
            <a:spLocks noGrp="1"/>
          </p:cNvSpPr>
          <p:nvPr>
            <p:ph type="sldNum" sz="quarter" idx="10"/>
          </p:nvPr>
        </p:nvSpPr>
        <p:spPr/>
        <p:txBody>
          <a:bodyPr/>
          <a:lstStyle/>
          <a:p>
            <a:fld id="{5C85B378-5AFB-48E9-B388-B86BC3467B28}" type="slidenum">
              <a:rPr lang="en-US" smtClean="0"/>
              <a:t>14</a:t>
            </a:fld>
            <a:endParaRPr lang="en-US"/>
          </a:p>
        </p:txBody>
      </p:sp>
    </p:spTree>
    <p:extLst>
      <p:ext uri="{BB962C8B-B14F-4D97-AF65-F5344CB8AC3E}">
        <p14:creationId xmlns:p14="http://schemas.microsoft.com/office/powerpoint/2010/main" val="3892615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p>
        </p:txBody>
      </p:sp>
      <p:sp>
        <p:nvSpPr>
          <p:cNvPr id="4" name="Slide Number Placeholder 3"/>
          <p:cNvSpPr>
            <a:spLocks noGrp="1"/>
          </p:cNvSpPr>
          <p:nvPr>
            <p:ph type="sldNum" sz="quarter" idx="10"/>
          </p:nvPr>
        </p:nvSpPr>
        <p:spPr/>
        <p:txBody>
          <a:bodyPr/>
          <a:lstStyle/>
          <a:p>
            <a:fld id="{5C85B378-5AFB-48E9-B388-B86BC3467B28}" type="slidenum">
              <a:rPr lang="en-US" smtClean="0"/>
              <a:t>15</a:t>
            </a:fld>
            <a:endParaRPr lang="en-US"/>
          </a:p>
        </p:txBody>
      </p:sp>
    </p:spTree>
    <p:extLst>
      <p:ext uri="{BB962C8B-B14F-4D97-AF65-F5344CB8AC3E}">
        <p14:creationId xmlns:p14="http://schemas.microsoft.com/office/powerpoint/2010/main" val="3892615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1" kern="1200" dirty="0">
                <a:solidFill>
                  <a:schemeClr val="tx1"/>
                </a:solidFill>
                <a:effectLst/>
                <a:latin typeface="+mn-lt"/>
                <a:ea typeface="+mn-ea"/>
                <a:cs typeface="+mn-cs"/>
              </a:rPr>
              <a:t>Teaching Syllables</a:t>
            </a:r>
            <a:endParaRPr lang="en-US" sz="1400" b="1" i="1"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Purpose:</a:t>
            </a:r>
            <a:r>
              <a:rPr lang="en-US" sz="1200" kern="1200" dirty="0">
                <a:solidFill>
                  <a:schemeClr val="tx1"/>
                </a:solidFill>
                <a:effectLst/>
                <a:latin typeface="+mn-lt"/>
                <a:ea typeface="+mn-ea"/>
                <a:cs typeface="+mn-cs"/>
              </a:rPr>
              <a:t> to enable learners to decode complex words by breaking the words into syllables.</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Method:</a:t>
            </a:r>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to the learner that a syllable is a word or part of a word that has only one vowel sound (not necessarily one vowel).</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Give examples: bat (1), head (1), pa/per (2), lit/</a:t>
            </a:r>
            <a:r>
              <a:rPr lang="en-US" sz="1200" kern="1200" dirty="0" err="1">
                <a:solidFill>
                  <a:schemeClr val="tx1"/>
                </a:solidFill>
                <a:effectLst/>
                <a:latin typeface="+mn-lt"/>
                <a:ea typeface="+mn-ea"/>
                <a:cs typeface="+mn-cs"/>
              </a:rPr>
              <a:t>tle</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/ploy/</a:t>
            </a:r>
            <a:r>
              <a:rPr lang="en-US" sz="1200" kern="1200" dirty="0" err="1">
                <a:solidFill>
                  <a:schemeClr val="tx1"/>
                </a:solidFill>
                <a:effectLst/>
                <a:latin typeface="+mn-lt"/>
                <a:ea typeface="+mn-ea"/>
                <a:cs typeface="+mn-cs"/>
              </a:rPr>
              <a:t>ment</a:t>
            </a:r>
            <a:r>
              <a:rPr lang="en-US" sz="1200" kern="1200" dirty="0">
                <a:solidFill>
                  <a:schemeClr val="tx1"/>
                </a:solidFill>
                <a:effectLst/>
                <a:latin typeface="+mn-lt"/>
                <a:ea typeface="+mn-ea"/>
                <a:cs typeface="+mn-cs"/>
              </a:rPr>
              <a:t> (3).</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Read words and ask how many vowel sounds the learner hears.</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can teach the three rules listed on the following page to a more advanced learner. (This is someone who is comfortable with the meaning of syllables and would benefit from more information about them.) Stop if the activity seems too difficult or frustrating for the learner.</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Then give the learner a list of words.</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the learner to put a dot under each vowel.</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the learner to cross out any final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s.</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the learner to underline digraphs and consonant blends.</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the learner to divide the words according to the three rules.</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Suggestion:</a:t>
            </a:r>
            <a:r>
              <a:rPr lang="en-US" sz="1200" kern="1200" dirty="0">
                <a:solidFill>
                  <a:schemeClr val="tx1"/>
                </a:solidFill>
                <a:effectLst/>
                <a:latin typeface="+mn-lt"/>
                <a:ea typeface="+mn-ea"/>
                <a:cs typeface="+mn-cs"/>
              </a:rPr>
              <a:t> to help the learner hear the number of syllables, tap your finger on the table as you say each syllable. Later, the learner can do it independently.</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rules for syllables</a:t>
            </a:r>
            <a:endParaRPr lang="en-US" sz="14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two‑consonant rule: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there are two consonants between the vowels, divide the word between the consonants.</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in/to	les/son		</a:t>
            </a:r>
            <a:r>
              <a:rPr lang="en-US" sz="1200" u="sng" kern="1200" dirty="0" err="1">
                <a:solidFill>
                  <a:schemeClr val="tx1"/>
                </a:solidFill>
                <a:effectLst/>
                <a:latin typeface="+mn-lt"/>
                <a:ea typeface="+mn-ea"/>
                <a:cs typeface="+mn-cs"/>
              </a:rPr>
              <a:t>tr</a:t>
            </a:r>
            <a:r>
              <a:rPr lang="en-US" sz="1200" kern="1200" dirty="0" err="1">
                <a:solidFill>
                  <a:schemeClr val="tx1"/>
                </a:solidFill>
                <a:effectLst/>
                <a:latin typeface="+mn-lt"/>
                <a:ea typeface="+mn-ea"/>
                <a:cs typeface="+mn-cs"/>
              </a:rPr>
              <a:t>af</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fic</a:t>
            </a:r>
            <a:r>
              <a:rPr lang="en-US" sz="1200" kern="1200" dirty="0">
                <a:solidFill>
                  <a:schemeClr val="tx1"/>
                </a:solidFill>
                <a:effectLst/>
                <a:latin typeface="+mn-lt"/>
                <a:ea typeface="+mn-ea"/>
                <a:cs typeface="+mn-cs"/>
              </a:rPr>
              <a:t>		fen/der</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     ·		  ·       ·		   ·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 not divide blends or digraphs.</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a:t>
            </a:r>
            <a:r>
              <a:rPr lang="en-US" sz="1200" u="sng" kern="1200" dirty="0">
                <a:solidFill>
                  <a:schemeClr val="tx1"/>
                </a:solidFill>
                <a:effectLst/>
                <a:latin typeface="+mn-lt"/>
                <a:ea typeface="+mn-ea"/>
                <a:cs typeface="+mn-cs"/>
              </a:rPr>
              <a:t>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ful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bl</a:t>
            </a:r>
            <a:r>
              <a:rPr lang="en-US" sz="1200" kern="1200" dirty="0" err="1">
                <a:solidFill>
                  <a:schemeClr val="tx1"/>
                </a:solidFill>
                <a:effectLst/>
                <a:latin typeface="+mn-lt"/>
                <a:ea typeface="+mn-ea"/>
                <a:cs typeface="+mn-cs"/>
              </a:rPr>
              <a:t>em</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	  ·         ·</a:t>
            </a:r>
            <a:endParaRPr lang="en-US" sz="14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one‑consonant rule: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word has only one consonant sound between two vowels, divide the word before the consonant. If the vowel comes at the end of a syllable, it will usually have the long sound.</a:t>
            </a:r>
            <a:endParaRPr lang="en-US" sz="14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ba</a:t>
            </a:r>
            <a:r>
              <a:rPr lang="en-US" sz="1200" kern="1200" dirty="0">
                <a:solidFill>
                  <a:schemeClr val="tx1"/>
                </a:solidFill>
                <a:effectLst/>
                <a:latin typeface="+mn-lt"/>
                <a:ea typeface="+mn-ea"/>
                <a:cs typeface="+mn-cs"/>
              </a:rPr>
              <a:t>/con		</a:t>
            </a:r>
            <a:r>
              <a:rPr lang="en-US" sz="1200" kern="1200" dirty="0" err="1">
                <a:solidFill>
                  <a:schemeClr val="tx1"/>
                </a:solidFill>
                <a:effectLst/>
                <a:latin typeface="+mn-lt"/>
                <a:ea typeface="+mn-ea"/>
                <a:cs typeface="+mn-cs"/>
              </a:rPr>
              <a:t>fe</a:t>
            </a:r>
            <a:r>
              <a:rPr lang="en-US" sz="1200" kern="1200" dirty="0">
                <a:solidFill>
                  <a:schemeClr val="tx1"/>
                </a:solidFill>
                <a:effectLst/>
                <a:latin typeface="+mn-lt"/>
                <a:ea typeface="+mn-ea"/>
                <a:cs typeface="+mn-cs"/>
              </a:rPr>
              <a:t>/male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		 ·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letter y in the middle or at the end of a word acts as a vowel.</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a:t>
            </a:r>
            <a:r>
              <a:rPr lang="en-US" sz="1200" kern="1200" dirty="0" err="1">
                <a:solidFill>
                  <a:schemeClr val="tx1"/>
                </a:solidFill>
                <a:effectLst/>
                <a:latin typeface="+mn-lt"/>
                <a:ea typeface="+mn-ea"/>
                <a:cs typeface="+mn-cs"/>
              </a:rPr>
              <a:t>dy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a:t>
            </a:r>
            <a:r>
              <a:rPr lang="en-US" sz="1200"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ph</a:t>
            </a:r>
            <a:r>
              <a:rPr lang="en-US" sz="1200" kern="1200" dirty="0" err="1">
                <a:solidFill>
                  <a:schemeClr val="tx1"/>
                </a:solidFill>
                <a:effectLst/>
                <a:latin typeface="+mn-lt"/>
                <a:ea typeface="+mn-ea"/>
                <a:cs typeface="+mn-cs"/>
              </a:rPr>
              <a:t>on</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		 ·        ·</a:t>
            </a:r>
            <a:endParaRPr lang="en-US" sz="14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one‑consonant “oops” rule: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the one-consonant rule does not work. When that happens, divide the word after the consonant. The vowel will have a short sound.</a:t>
            </a:r>
            <a:endParaRPr lang="en-US" sz="14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lem</a:t>
            </a:r>
            <a:r>
              <a:rPr lang="en-US" sz="1200" kern="1200" dirty="0">
                <a:solidFill>
                  <a:schemeClr val="tx1"/>
                </a:solidFill>
                <a:effectLst/>
                <a:latin typeface="+mn-lt"/>
                <a:ea typeface="+mn-ea"/>
                <a:cs typeface="+mn-cs"/>
              </a:rPr>
              <a:t>/on		</a:t>
            </a:r>
            <a:r>
              <a:rPr lang="en-US" sz="1200" kern="1200" dirty="0" err="1">
                <a:solidFill>
                  <a:schemeClr val="tx1"/>
                </a:solidFill>
                <a:effectLst/>
                <a:latin typeface="+mn-lt"/>
                <a:ea typeface="+mn-ea"/>
                <a:cs typeface="+mn-cs"/>
              </a:rPr>
              <a:t>vis</a:t>
            </a:r>
            <a:r>
              <a:rPr lang="en-US" sz="1200" kern="1200" dirty="0">
                <a:solidFill>
                  <a:schemeClr val="tx1"/>
                </a:solidFill>
                <a:effectLst/>
                <a:latin typeface="+mn-lt"/>
                <a:ea typeface="+mn-ea"/>
                <a:cs typeface="+mn-cs"/>
              </a:rPr>
              <a:t>/it		sec/</a:t>
            </a:r>
            <a:r>
              <a:rPr lang="en-US" sz="1200" kern="1200" dirty="0" err="1">
                <a:solidFill>
                  <a:schemeClr val="tx1"/>
                </a:solidFill>
                <a:effectLst/>
                <a:latin typeface="+mn-lt"/>
                <a:ea typeface="+mn-ea"/>
                <a:cs typeface="+mn-cs"/>
              </a:rPr>
              <a:t>ond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ov</a:t>
            </a:r>
            <a:r>
              <a:rPr lang="en-US" sz="1200" kern="1200" dirty="0">
                <a:solidFill>
                  <a:schemeClr val="tx1"/>
                </a:solidFill>
                <a:effectLst/>
                <a:latin typeface="+mn-lt"/>
                <a:ea typeface="+mn-ea"/>
                <a:cs typeface="+mn-cs"/>
              </a:rPr>
              <a:t>/en		</a:t>
            </a:r>
            <a:r>
              <a:rPr lang="en-US" sz="1200" kern="1200" dirty="0" err="1">
                <a:solidFill>
                  <a:schemeClr val="tx1"/>
                </a:solidFill>
                <a:effectLst/>
                <a:latin typeface="+mn-lt"/>
                <a:ea typeface="+mn-ea"/>
                <a:cs typeface="+mn-cs"/>
              </a:rPr>
              <a:t>trav</a:t>
            </a:r>
            <a:r>
              <a:rPr lang="en-US" sz="1200" kern="1200" dirty="0">
                <a:solidFill>
                  <a:schemeClr val="tx1"/>
                </a:solidFill>
                <a:effectLst/>
                <a:latin typeface="+mn-lt"/>
                <a:ea typeface="+mn-ea"/>
                <a:cs typeface="+mn-cs"/>
              </a:rPr>
              <a:t>/el</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		  ·    ·		  ·       ·		  ·     ·		  ·       ·</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85B378-5AFB-48E9-B388-B86BC3467B28}" type="slidenum">
              <a:rPr lang="en-US" smtClean="0"/>
              <a:t>16</a:t>
            </a:fld>
            <a:endParaRPr lang="en-US"/>
          </a:p>
        </p:txBody>
      </p:sp>
    </p:spTree>
    <p:extLst>
      <p:ext uri="{BB962C8B-B14F-4D97-AF65-F5344CB8AC3E}">
        <p14:creationId xmlns:p14="http://schemas.microsoft.com/office/powerpoint/2010/main" val="3892615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000" b="1" dirty="0"/>
              <a:t>Word Patterns: </a:t>
            </a:r>
            <a:r>
              <a:rPr lang="en-US" altLang="en-US" sz="1000" b="1" i="1" dirty="0"/>
              <a:t>Rhyming</a:t>
            </a:r>
            <a:r>
              <a:rPr lang="en-US" altLang="en-US" sz="1000" dirty="0"/>
              <a:t> (p. 30)</a:t>
            </a:r>
          </a:p>
          <a:p>
            <a:pPr eaLnBrk="1" hangingPunct="1"/>
            <a:r>
              <a:rPr lang="en-US" altLang="en-US" sz="1000" dirty="0"/>
              <a:t>Make sure your student understands the concept of rhyming.</a:t>
            </a:r>
          </a:p>
          <a:p>
            <a:pPr eaLnBrk="1" hangingPunct="1"/>
            <a:r>
              <a:rPr lang="en-US" altLang="en-US" sz="1000" dirty="0"/>
              <a:t>Choose a word pattern with which you can create several rhyming words (e.g. </a:t>
            </a:r>
            <a:r>
              <a:rPr lang="en-US" altLang="en-US" sz="1000" i="1" dirty="0"/>
              <a:t>–it).</a:t>
            </a:r>
          </a:p>
          <a:p>
            <a:pPr eaLnBrk="1" hangingPunct="1"/>
            <a:r>
              <a:rPr lang="en-US" altLang="en-US" sz="1000" dirty="0"/>
              <a:t>Write the word pattern at the top of a piece of paper; ask your student to say the sound; write a rhyming word under the pattern; ask the learner 	what the word is; write another rhyming word by changing the initial consonant; keep adding words and asking the student to read them; ask the student to add other words using the same pattern.</a:t>
            </a:r>
          </a:p>
          <a:p>
            <a:pPr lvl="4" eaLnBrk="1" hangingPunct="1"/>
            <a:r>
              <a:rPr lang="en-US" altLang="en-US" sz="1000" dirty="0"/>
              <a:t>Example:</a:t>
            </a:r>
          </a:p>
          <a:p>
            <a:pPr eaLnBrk="1" hangingPunct="1"/>
            <a:r>
              <a:rPr lang="en-US" altLang="en-US" sz="1000" dirty="0"/>
              <a:t>		-it</a:t>
            </a:r>
          </a:p>
          <a:p>
            <a:pPr eaLnBrk="1" hangingPunct="1"/>
            <a:r>
              <a:rPr lang="en-US" altLang="en-US" sz="1000" dirty="0"/>
              <a:t>		sit</a:t>
            </a:r>
          </a:p>
          <a:p>
            <a:pPr eaLnBrk="1" hangingPunct="1"/>
            <a:r>
              <a:rPr lang="en-US" altLang="en-US" sz="1000" dirty="0"/>
              <a:t>		bit</a:t>
            </a:r>
          </a:p>
          <a:p>
            <a:pPr eaLnBrk="1" hangingPunct="1"/>
            <a:r>
              <a:rPr lang="en-US" altLang="en-US" sz="1000" dirty="0"/>
              <a:t>		fit</a:t>
            </a:r>
          </a:p>
          <a:p>
            <a:pPr eaLnBrk="1" hangingPunct="1"/>
            <a:r>
              <a:rPr lang="en-US" altLang="en-US" sz="1000" dirty="0"/>
              <a:t>		hit</a:t>
            </a:r>
          </a:p>
          <a:p>
            <a:pPr eaLnBrk="1" hangingPunct="1"/>
            <a:r>
              <a:rPr lang="en-US" altLang="en-US" sz="1000" dirty="0"/>
              <a:t>		lit</a:t>
            </a:r>
          </a:p>
          <a:p>
            <a:pPr eaLnBrk="1" hangingPunct="1"/>
            <a:r>
              <a:rPr lang="en-US" altLang="en-US" sz="1000" dirty="0"/>
              <a:t>		flit</a:t>
            </a:r>
          </a:p>
          <a:p>
            <a:pPr eaLnBrk="1" hangingPunct="1"/>
            <a:endParaRPr lang="en-US" altLang="en-US" sz="1000" dirty="0"/>
          </a:p>
          <a:p>
            <a:pPr eaLnBrk="1" hangingPunct="1"/>
            <a:r>
              <a:rPr lang="en-US" altLang="en-US" sz="1000" b="1" dirty="0"/>
              <a:t>Word Patterns: </a:t>
            </a:r>
            <a:r>
              <a:rPr lang="en-US" altLang="en-US" sz="1000" b="1" i="1" dirty="0" err="1"/>
              <a:t>Tachistoscopes</a:t>
            </a:r>
            <a:r>
              <a:rPr lang="en-US" altLang="en-US" sz="1000" b="1" i="1" dirty="0"/>
              <a:t>/Flipping phonics</a:t>
            </a:r>
            <a:r>
              <a:rPr lang="en-US" altLang="en-US" sz="1000" dirty="0"/>
              <a:t> (p. 31-32)</a:t>
            </a:r>
          </a:p>
          <a:p>
            <a:pPr eaLnBrk="1" hangingPunct="1"/>
            <a:r>
              <a:rPr lang="en-US" altLang="en-US" sz="1000" dirty="0"/>
              <a:t>Show flipping phonics/</a:t>
            </a:r>
            <a:r>
              <a:rPr lang="en-US" altLang="en-US" sz="1000" dirty="0" err="1"/>
              <a:t>tachistoscopes</a:t>
            </a:r>
            <a:r>
              <a:rPr lang="en-US" altLang="en-US" sz="1000" dirty="0"/>
              <a:t>.</a:t>
            </a:r>
          </a:p>
          <a:p>
            <a:pPr eaLnBrk="1" hangingPunct="1"/>
            <a:r>
              <a:rPr lang="en-US" altLang="en-US" sz="1000" dirty="0"/>
              <a:t>Choose a word ending/pattern to work on.</a:t>
            </a:r>
          </a:p>
          <a:p>
            <a:pPr eaLnBrk="1" hangingPunct="1"/>
            <a:r>
              <a:rPr lang="en-US" altLang="en-US" sz="1000" dirty="0"/>
              <a:t>Flip/slide through letters to make new words with ending/word pattern.</a:t>
            </a:r>
          </a:p>
          <a:p>
            <a:pPr eaLnBrk="1" hangingPunct="1"/>
            <a:r>
              <a:rPr lang="en-US" altLang="en-US" sz="1000" dirty="0"/>
              <a:t>Ask student to read words. Nonsense words are allowed.</a:t>
            </a:r>
          </a:p>
        </p:txBody>
      </p:sp>
      <p:sp>
        <p:nvSpPr>
          <p:cNvPr id="4" name="Slide Number Placeholder 3"/>
          <p:cNvSpPr>
            <a:spLocks noGrp="1"/>
          </p:cNvSpPr>
          <p:nvPr>
            <p:ph type="sldNum" sz="quarter" idx="10"/>
          </p:nvPr>
        </p:nvSpPr>
        <p:spPr/>
        <p:txBody>
          <a:bodyPr/>
          <a:lstStyle/>
          <a:p>
            <a:fld id="{5C85B378-5AFB-48E9-B388-B86BC3467B28}" type="slidenum">
              <a:rPr lang="en-US" smtClean="0"/>
              <a:t>17</a:t>
            </a:fld>
            <a:endParaRPr lang="en-US"/>
          </a:p>
        </p:txBody>
      </p:sp>
    </p:spTree>
    <p:extLst>
      <p:ext uri="{BB962C8B-B14F-4D97-AF65-F5344CB8AC3E}">
        <p14:creationId xmlns:p14="http://schemas.microsoft.com/office/powerpoint/2010/main" val="3892615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Slide 61: Context: </a:t>
            </a:r>
            <a:r>
              <a:rPr lang="en-US" sz="1200" b="1" i="1" kern="1200" dirty="0">
                <a:solidFill>
                  <a:schemeClr val="tx1"/>
                </a:solidFill>
                <a:effectLst/>
                <a:latin typeface="+mn-lt"/>
                <a:ea typeface="+mn-ea"/>
                <a:cs typeface="+mn-cs"/>
              </a:rPr>
              <a:t>Just say “Blank”</a:t>
            </a:r>
            <a:r>
              <a:rPr lang="en-US" sz="1200" kern="1200" dirty="0">
                <a:solidFill>
                  <a:schemeClr val="tx1"/>
                </a:solidFill>
                <a:effectLst/>
                <a:latin typeface="+mn-lt"/>
                <a:ea typeface="+mn-ea"/>
                <a:cs typeface="+mn-cs"/>
              </a:rPr>
              <a:t> (p. 29)</a:t>
            </a:r>
          </a:p>
          <a:p>
            <a:pPr lvl="0"/>
            <a:r>
              <a:rPr lang="en-US" sz="1200" kern="1200" dirty="0">
                <a:solidFill>
                  <a:schemeClr val="tx1"/>
                </a:solidFill>
                <a:effectLst/>
                <a:latin typeface="+mn-lt"/>
                <a:ea typeface="+mn-ea"/>
                <a:cs typeface="+mn-cs"/>
              </a:rPr>
              <a:t>When your student comes to a word they don’t know, tell them to just say “blank” (or another “code word”) and keep reading.</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Encourage your student to use the rest of the sentence or paragraph to try to think of a word that would make sense in that “blank”</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there is more than one possibility, have them see if the first letter or sound helps narrow down the choices.</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Then ask your student to read the sentence with the word they chose and see if it makes sense in context.</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Context: </a:t>
            </a:r>
            <a:r>
              <a:rPr lang="en-US" sz="1200" b="1" i="1" kern="1200" dirty="0">
                <a:solidFill>
                  <a:schemeClr val="tx1"/>
                </a:solidFill>
                <a:effectLst/>
                <a:latin typeface="+mn-lt"/>
                <a:ea typeface="+mn-ea"/>
                <a:cs typeface="+mn-cs"/>
              </a:rPr>
              <a:t>CLOZE Procedure</a:t>
            </a:r>
            <a:endParaRPr lang="en-US" sz="1400" b="1" i="1"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Purpose:</a:t>
            </a:r>
            <a:r>
              <a:rPr lang="en-US" sz="1200" kern="1200" dirty="0">
                <a:solidFill>
                  <a:schemeClr val="tx1"/>
                </a:solidFill>
                <a:effectLst/>
                <a:latin typeface="+mn-lt"/>
                <a:ea typeface="+mn-ea"/>
                <a:cs typeface="+mn-cs"/>
              </a:rPr>
              <a:t> to help the learner practice using context—the meaning of surrounding words and sentences—to fill in missing words in a sentence or paragraph. (The word </a:t>
            </a:r>
            <a:r>
              <a:rPr lang="en-US" sz="1200" i="1" kern="1200" dirty="0">
                <a:solidFill>
                  <a:schemeClr val="tx1"/>
                </a:solidFill>
                <a:effectLst/>
                <a:latin typeface="+mn-lt"/>
                <a:ea typeface="+mn-ea"/>
                <a:cs typeface="+mn-cs"/>
              </a:rPr>
              <a:t>CLOZE </a:t>
            </a:r>
            <a:r>
              <a:rPr lang="en-US" sz="1200" kern="1200" dirty="0">
                <a:solidFill>
                  <a:schemeClr val="tx1"/>
                </a:solidFill>
                <a:effectLst/>
                <a:latin typeface="+mn-lt"/>
                <a:ea typeface="+mn-ea"/>
                <a:cs typeface="+mn-cs"/>
              </a:rPr>
              <a:t>comes from </a:t>
            </a:r>
            <a:r>
              <a:rPr lang="en-US" sz="1200" i="1" kern="1200" dirty="0">
                <a:solidFill>
                  <a:schemeClr val="tx1"/>
                </a:solidFill>
                <a:effectLst/>
                <a:latin typeface="+mn-lt"/>
                <a:ea typeface="+mn-ea"/>
                <a:cs typeface="+mn-cs"/>
              </a:rPr>
              <a:t>closure </a:t>
            </a:r>
            <a:r>
              <a:rPr lang="en-US" sz="1200" kern="1200" dirty="0">
                <a:solidFill>
                  <a:schemeClr val="tx1"/>
                </a:solidFill>
                <a:effectLst/>
                <a:latin typeface="+mn-lt"/>
                <a:ea typeface="+mn-ea"/>
                <a:cs typeface="+mn-cs"/>
              </a:rPr>
              <a:t>and means finishing or “closing” a sentence.)</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Methods:</a:t>
            </a:r>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can make a CLOZE exercise by selecting a passage that is at or below the learner’s current reading level. Leave the first sentence intact and then delete words in the subsequent sentences. Select words for which there are context clues. Example: “There were four eggs in the bird’s </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not “There were </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eggs in the bird’s nest.”</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the learner to fill in the missing words.</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Suggestion:</a:t>
            </a:r>
            <a:r>
              <a:rPr lang="en-US" sz="1200" kern="1200" dirty="0">
                <a:solidFill>
                  <a:schemeClr val="tx1"/>
                </a:solidFill>
                <a:effectLst/>
                <a:latin typeface="+mn-lt"/>
                <a:ea typeface="+mn-ea"/>
                <a:cs typeface="+mn-cs"/>
              </a:rPr>
              <a:t> remind the learner that it is most important to choose words that make sense in context. Unless the learner is working from a word list, it is not important to fill in the exact word.</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Context: Using CLOZE with a Beginning Reader</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Purpose: </a:t>
            </a:r>
            <a:r>
              <a:rPr lang="en-US" sz="1200" kern="1200" dirty="0">
                <a:solidFill>
                  <a:schemeClr val="tx1"/>
                </a:solidFill>
                <a:effectLst/>
                <a:latin typeface="+mn-lt"/>
                <a:ea typeface="+mn-ea"/>
                <a:cs typeface="+mn-cs"/>
              </a:rPr>
              <a:t>to provide additional support to help the beginning reader be successful with the CLOZE exercise described in Activity 12.</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Suggestions: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Keep the passage short.</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Delete very few words and no more than one per sentence.</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necessary, provide a word list for the learner to choose from.</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 material with which the learner is already familiar, such as a language experience story or a passage from a previous lesson.</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the material is new, give the learner an overview of the contents before he or she starts reading.</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Provide the first letter for each word deleted.</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Delete only one kind of word, such as nouns, in each passage. Tell the learner what kind of word you deleted.</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Provide a choice of two words for each blank. You can also write the first letter of the word in the blank space so that the learner has both context and phonics clues.</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Provide the exact number of spaces for the deleted word.</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the learner to say the missing word rather than writing it.</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the learner to explain why that word seems to be a good fit.</a:t>
            </a:r>
            <a:endParaRPr lang="en-US" sz="1400" kern="1200" dirty="0">
              <a:solidFill>
                <a:schemeClr val="tx1"/>
              </a:solidFill>
              <a:effectLst/>
              <a:latin typeface="+mn-lt"/>
              <a:ea typeface="+mn-ea"/>
              <a:cs typeface="+mn-cs"/>
            </a:endParaRPr>
          </a:p>
          <a:p>
            <a:pPr lvl="0"/>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85B378-5AFB-48E9-B388-B86BC3467B28}" type="slidenum">
              <a:rPr lang="en-US" smtClean="0"/>
              <a:t>18</a:t>
            </a:fld>
            <a:endParaRPr lang="en-US"/>
          </a:p>
        </p:txBody>
      </p:sp>
    </p:spTree>
    <p:extLst>
      <p:ext uri="{BB962C8B-B14F-4D97-AF65-F5344CB8AC3E}">
        <p14:creationId xmlns:p14="http://schemas.microsoft.com/office/powerpoint/2010/main" val="3892615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Slide 61: Word Parts: </a:t>
            </a:r>
            <a:r>
              <a:rPr lang="en-US" sz="1200" b="1" i="1" kern="1200" dirty="0">
                <a:solidFill>
                  <a:schemeClr val="tx1"/>
                </a:solidFill>
                <a:effectLst/>
                <a:latin typeface="+mn-lt"/>
                <a:ea typeface="+mn-ea"/>
                <a:cs typeface="+mn-cs"/>
              </a:rPr>
              <a:t>Compound Word Matching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 30)</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Choose five or six compound words made up of smaller words your student already knows.</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Put the first half of the word in one column, and the second half of the word in a second column.</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your student to connect the two words that form a compound word and then read the new word.</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you’re not sure that the learner recognizes the word, ask the learner to use it in a sentence.</a:t>
            </a:r>
            <a:endParaRPr lang="en-US" sz="105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Example:</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Pay			plane</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Air			room</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Bed			house</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Grand			check</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Tree			mother</a:t>
            </a:r>
            <a:endParaRPr lang="en-US" sz="1050" kern="1200" dirty="0">
              <a:solidFill>
                <a:schemeClr val="tx1"/>
              </a:solidFill>
              <a:effectLst/>
              <a:latin typeface="+mn-lt"/>
              <a:ea typeface="+mn-ea"/>
              <a:cs typeface="+mn-cs"/>
            </a:endParaRPr>
          </a:p>
          <a:p>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Write words up on board and have them choose the matching ones.</a:t>
            </a:r>
            <a:endParaRPr lang="en-US" sz="1050" kern="1200" dirty="0">
              <a:solidFill>
                <a:schemeClr val="tx1"/>
              </a:solidFill>
              <a:effectLst/>
              <a:latin typeface="+mn-lt"/>
              <a:ea typeface="+mn-ea"/>
              <a:cs typeface="+mn-cs"/>
            </a:endParaRPr>
          </a:p>
          <a:p>
            <a:pPr lvl="0"/>
            <a:endParaRPr lang="en-US" sz="1200" b="1" i="1" kern="1200" dirty="0">
              <a:solidFill>
                <a:schemeClr val="tx1"/>
              </a:solidFill>
              <a:effectLst/>
              <a:latin typeface="+mn-lt"/>
              <a:ea typeface="+mn-ea"/>
              <a:cs typeface="+mn-cs"/>
            </a:endParaRPr>
          </a:p>
          <a:p>
            <a:pPr lvl="0"/>
            <a:endParaRPr lang="en-US" sz="1200" b="1" i="1" kern="1200" dirty="0">
              <a:solidFill>
                <a:schemeClr val="tx1"/>
              </a:solidFill>
              <a:effectLst/>
              <a:latin typeface="+mn-lt"/>
              <a:ea typeface="+mn-ea"/>
              <a:cs typeface="+mn-cs"/>
            </a:endParaRPr>
          </a:p>
          <a:p>
            <a:pPr lvl="0"/>
            <a:r>
              <a:rPr lang="en-US" sz="1200" b="1" i="0" kern="1200" dirty="0">
                <a:solidFill>
                  <a:schemeClr val="tx1"/>
                </a:solidFill>
                <a:effectLst/>
                <a:latin typeface="+mn-lt"/>
                <a:ea typeface="+mn-ea"/>
                <a:cs typeface="+mn-cs"/>
              </a:rPr>
              <a:t>Word Parts: </a:t>
            </a:r>
            <a:r>
              <a:rPr lang="en-US" sz="1200" b="1" i="1" kern="1200" dirty="0">
                <a:solidFill>
                  <a:schemeClr val="tx1"/>
                </a:solidFill>
                <a:effectLst/>
                <a:latin typeface="+mn-lt"/>
                <a:ea typeface="+mn-ea"/>
                <a:cs typeface="+mn-cs"/>
              </a:rPr>
              <a:t>Adding Endings to Words</a:t>
            </a:r>
            <a:endParaRPr lang="en-US" sz="1400" b="1" i="1"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Purpose:</a:t>
            </a:r>
            <a:r>
              <a:rPr lang="en-US" sz="1200" kern="1200" dirty="0">
                <a:solidFill>
                  <a:schemeClr val="tx1"/>
                </a:solidFill>
                <a:effectLst/>
                <a:latin typeface="+mn-lt"/>
                <a:ea typeface="+mn-ea"/>
                <a:cs typeface="+mn-cs"/>
              </a:rPr>
              <a:t> to help the learner select the correct rule when adding endings to words.</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Methods:</a:t>
            </a:r>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Select the ending you will work on. Example: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ing</a:t>
            </a:r>
            <a:r>
              <a:rPr lang="en-US" sz="1200" i="1" kern="1200" dirty="0">
                <a:solidFill>
                  <a:schemeClr val="tx1"/>
                </a:solidFill>
                <a:effectLst/>
                <a:latin typeface="+mn-lt"/>
                <a:ea typeface="+mn-ea"/>
                <a:cs typeface="+mn-cs"/>
              </a:rPr>
              <a:t>.</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Select the type of word to which you will add the ending. Example: verbs that end in </a:t>
            </a:r>
            <a:r>
              <a:rPr lang="en-US" sz="1200" i="1" kern="1200" dirty="0">
                <a:solidFill>
                  <a:schemeClr val="tx1"/>
                </a:solidFill>
                <a:effectLst/>
                <a:latin typeface="+mn-lt"/>
                <a:ea typeface="+mn-ea"/>
                <a:cs typeface="+mn-cs"/>
              </a:rPr>
              <a:t>e.</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to the learner the rule for adding the ending to this type of word. Example: When the word ends in </a:t>
            </a:r>
            <a:r>
              <a:rPr lang="en-US" sz="1200" i="1" kern="1200" dirty="0">
                <a:solidFill>
                  <a:schemeClr val="tx1"/>
                </a:solidFill>
                <a:effectLst/>
                <a:latin typeface="+mn-lt"/>
                <a:ea typeface="+mn-ea"/>
                <a:cs typeface="+mn-cs"/>
              </a:rPr>
              <a:t>e, </a:t>
            </a:r>
            <a:r>
              <a:rPr lang="en-US" sz="1200" kern="1200" dirty="0">
                <a:solidFill>
                  <a:schemeClr val="tx1"/>
                </a:solidFill>
                <a:effectLst/>
                <a:latin typeface="+mn-lt"/>
                <a:ea typeface="+mn-ea"/>
                <a:cs typeface="+mn-cs"/>
              </a:rPr>
              <a:t>drop the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before adding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ing</a:t>
            </a:r>
            <a:r>
              <a:rPr lang="en-US" sz="1200" i="1" kern="1200" dirty="0">
                <a:solidFill>
                  <a:schemeClr val="tx1"/>
                </a:solidFill>
                <a:effectLst/>
                <a:latin typeface="+mn-lt"/>
                <a:ea typeface="+mn-ea"/>
                <a:cs typeface="+mn-cs"/>
              </a:rPr>
              <a:t>.</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Make two columns on a sheet of paper. In the first column, list four to six words that illustrate the rule you just taught.</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give		giving</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live		living</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love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bake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shine</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the learner to read the first word and tell you what the word would be if the ending were added. Then write that word in the second column, or ask the learner to write it.</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the learner to do the rest of the words alone.</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Finally, ask the learner to say a sentence using the words in each column.</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Suggestions:</a:t>
            </a:r>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can modify this activity to fit almost any word ending.</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With a beginning reader, create a list where the learner applies the same rule to each word (as in the example above).</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With a more advanced learner, you can mix the words. Ask the learner to decide which rule to use before adding the ending. Example: </a:t>
            </a:r>
            <a:r>
              <a:rPr lang="en-US" sz="1200" i="1" kern="1200" dirty="0">
                <a:solidFill>
                  <a:schemeClr val="tx1"/>
                </a:solidFill>
                <a:effectLst/>
                <a:latin typeface="+mn-lt"/>
                <a:ea typeface="+mn-ea"/>
                <a:cs typeface="+mn-cs"/>
              </a:rPr>
              <a:t>give, hit, kick</a:t>
            </a:r>
            <a:r>
              <a:rPr lang="en-US" sz="1200" kern="1200" dirty="0">
                <a:solidFill>
                  <a:schemeClr val="tx1"/>
                </a:solidFill>
                <a:effectLst/>
                <a:latin typeface="+mn-lt"/>
                <a:ea typeface="+mn-ea"/>
                <a:cs typeface="+mn-cs"/>
              </a:rPr>
              <a:t>. Ask the learner to say the word with the ending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then apply the correct rule (simply add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ing</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the word ends in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drop the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before adding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ing</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or if a </a:t>
            </a:r>
            <a:r>
              <a:rPr lang="en-US" sz="1200" kern="1200" dirty="0" err="1">
                <a:solidFill>
                  <a:schemeClr val="tx1"/>
                </a:solidFill>
                <a:effectLst/>
                <a:latin typeface="+mn-lt"/>
                <a:ea typeface="+mn-ea"/>
                <a:cs typeface="+mn-cs"/>
              </a:rPr>
              <a:t>whort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vowelword</a:t>
            </a:r>
            <a:r>
              <a:rPr lang="en-US" sz="1200" kern="1200" dirty="0">
                <a:solidFill>
                  <a:schemeClr val="tx1"/>
                </a:solidFill>
                <a:effectLst/>
                <a:latin typeface="+mn-lt"/>
                <a:ea typeface="+mn-ea"/>
                <a:cs typeface="+mn-cs"/>
              </a:rPr>
              <a:t> ends with only one consonant, double the final consonant before adding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write the new word </a:t>
            </a:r>
            <a:r>
              <a:rPr lang="en-US" sz="1200" i="1" kern="1200" dirty="0">
                <a:solidFill>
                  <a:schemeClr val="tx1"/>
                </a:solidFill>
                <a:effectLst/>
                <a:latin typeface="+mn-lt"/>
                <a:ea typeface="+mn-ea"/>
                <a:cs typeface="+mn-cs"/>
              </a:rPr>
              <a:t>(giving, hitting, kicking).</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85B378-5AFB-48E9-B388-B86BC3467B28}" type="slidenum">
              <a:rPr lang="en-US" smtClean="0"/>
              <a:t>19</a:t>
            </a:fld>
            <a:endParaRPr lang="en-US"/>
          </a:p>
        </p:txBody>
      </p:sp>
    </p:spTree>
    <p:extLst>
      <p:ext uri="{BB962C8B-B14F-4D97-AF65-F5344CB8AC3E}">
        <p14:creationId xmlns:p14="http://schemas.microsoft.com/office/powerpoint/2010/main" val="3892615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How many adults in Utah County are functionally illiterate? </a:t>
            </a:r>
          </a:p>
          <a:p>
            <a:pPr eaLnBrk="1" hangingPunct="1"/>
            <a:r>
              <a:rPr lang="en-US" dirty="0"/>
              <a:t>     Over 28,000!</a:t>
            </a:r>
          </a:p>
          <a:p>
            <a:pPr eaLnBrk="1" hangingPunct="1"/>
            <a:r>
              <a:rPr lang="en-US" dirty="0"/>
              <a:t>What percent of the workforce (nationally) is functionally illiterate? </a:t>
            </a:r>
          </a:p>
          <a:p>
            <a:pPr eaLnBrk="1" hangingPunct="1"/>
            <a:r>
              <a:rPr lang="en-US" dirty="0"/>
              <a:t>     15%</a:t>
            </a:r>
          </a:p>
          <a:p>
            <a:pPr eaLnBrk="1" hangingPunct="1"/>
            <a:r>
              <a:rPr lang="en-US" dirty="0"/>
              <a:t>Source: ?</a:t>
            </a:r>
          </a:p>
          <a:p>
            <a:endParaRPr lang="en-US" dirty="0"/>
          </a:p>
        </p:txBody>
      </p:sp>
      <p:sp>
        <p:nvSpPr>
          <p:cNvPr id="4" name="Slide Number Placeholder 3"/>
          <p:cNvSpPr>
            <a:spLocks noGrp="1"/>
          </p:cNvSpPr>
          <p:nvPr>
            <p:ph type="sldNum" sz="quarter" idx="10"/>
          </p:nvPr>
        </p:nvSpPr>
        <p:spPr/>
        <p:txBody>
          <a:bodyPr/>
          <a:lstStyle/>
          <a:p>
            <a:fld id="{5C85B378-5AFB-48E9-B388-B86BC3467B28}" type="slidenum">
              <a:rPr lang="en-US" smtClean="0"/>
              <a:t>2</a:t>
            </a:fld>
            <a:endParaRPr lang="en-US"/>
          </a:p>
        </p:txBody>
      </p:sp>
    </p:spTree>
    <p:extLst>
      <p:ext uri="{BB962C8B-B14F-4D97-AF65-F5344CB8AC3E}">
        <p14:creationId xmlns:p14="http://schemas.microsoft.com/office/powerpoint/2010/main" val="164092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Slide 61: Word Parts: </a:t>
            </a:r>
            <a:r>
              <a:rPr lang="en-US" sz="1200" b="1" i="1" kern="1200" dirty="0">
                <a:solidFill>
                  <a:schemeClr val="tx1"/>
                </a:solidFill>
                <a:effectLst/>
                <a:latin typeface="+mn-lt"/>
                <a:ea typeface="+mn-ea"/>
                <a:cs typeface="+mn-cs"/>
              </a:rPr>
              <a:t>Compound Word Matching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 30)</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Choose five or six compound words made up of smaller words your student already knows.</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Put the first half of the word in one column, and the second half of the word in a second column.</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your student to connect the two words that form a compound word and then read the new word.</a:t>
            </a:r>
            <a:endParaRPr lang="en-US" sz="105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you’re not sure that the learner recognizes the word, ask the learner to use it in a sentence.</a:t>
            </a:r>
            <a:endParaRPr lang="en-US" sz="105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Example:</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Pay			plane</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Air			room</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Bed			house</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Grand			check</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Tree			mother</a:t>
            </a:r>
            <a:endParaRPr lang="en-US" sz="1050" kern="1200" dirty="0">
              <a:solidFill>
                <a:schemeClr val="tx1"/>
              </a:solidFill>
              <a:effectLst/>
              <a:latin typeface="+mn-lt"/>
              <a:ea typeface="+mn-ea"/>
              <a:cs typeface="+mn-cs"/>
            </a:endParaRPr>
          </a:p>
          <a:p>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Write words up on board and have them choose the matching ones.</a:t>
            </a:r>
            <a:endParaRPr lang="en-US" sz="1050" kern="1200" dirty="0">
              <a:solidFill>
                <a:schemeClr val="tx1"/>
              </a:solidFill>
              <a:effectLst/>
              <a:latin typeface="+mn-lt"/>
              <a:ea typeface="+mn-ea"/>
              <a:cs typeface="+mn-cs"/>
            </a:endParaRPr>
          </a:p>
          <a:p>
            <a:pPr lvl="0"/>
            <a:endParaRPr lang="en-US" sz="1200" b="1" i="1" kern="1200" dirty="0">
              <a:solidFill>
                <a:schemeClr val="tx1"/>
              </a:solidFill>
              <a:effectLst/>
              <a:latin typeface="+mn-lt"/>
              <a:ea typeface="+mn-ea"/>
              <a:cs typeface="+mn-cs"/>
            </a:endParaRPr>
          </a:p>
          <a:p>
            <a:pPr lvl="0"/>
            <a:endParaRPr lang="en-US" sz="1200" b="1" i="1" kern="1200" dirty="0">
              <a:solidFill>
                <a:schemeClr val="tx1"/>
              </a:solidFill>
              <a:effectLst/>
              <a:latin typeface="+mn-lt"/>
              <a:ea typeface="+mn-ea"/>
              <a:cs typeface="+mn-cs"/>
            </a:endParaRPr>
          </a:p>
          <a:p>
            <a:pPr lvl="0"/>
            <a:r>
              <a:rPr lang="en-US" sz="1200" b="1" i="0" kern="1200" dirty="0">
                <a:solidFill>
                  <a:schemeClr val="tx1"/>
                </a:solidFill>
                <a:effectLst/>
                <a:latin typeface="+mn-lt"/>
                <a:ea typeface="+mn-ea"/>
                <a:cs typeface="+mn-cs"/>
              </a:rPr>
              <a:t>Word Parts: </a:t>
            </a:r>
            <a:r>
              <a:rPr lang="en-US" sz="1200" b="1" i="1" kern="1200" dirty="0">
                <a:solidFill>
                  <a:schemeClr val="tx1"/>
                </a:solidFill>
                <a:effectLst/>
                <a:latin typeface="+mn-lt"/>
                <a:ea typeface="+mn-ea"/>
                <a:cs typeface="+mn-cs"/>
              </a:rPr>
              <a:t>Adding Endings to Words</a:t>
            </a:r>
            <a:endParaRPr lang="en-US" sz="1400" b="1" i="1"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Purpose:</a:t>
            </a:r>
            <a:r>
              <a:rPr lang="en-US" sz="1200" kern="1200" dirty="0">
                <a:solidFill>
                  <a:schemeClr val="tx1"/>
                </a:solidFill>
                <a:effectLst/>
                <a:latin typeface="+mn-lt"/>
                <a:ea typeface="+mn-ea"/>
                <a:cs typeface="+mn-cs"/>
              </a:rPr>
              <a:t> to help the learner select the correct rule when adding endings to words.</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Methods:</a:t>
            </a:r>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Select the ending you will work on. Example: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ing</a:t>
            </a:r>
            <a:r>
              <a:rPr lang="en-US" sz="1200" i="1" kern="1200" dirty="0">
                <a:solidFill>
                  <a:schemeClr val="tx1"/>
                </a:solidFill>
                <a:effectLst/>
                <a:latin typeface="+mn-lt"/>
                <a:ea typeface="+mn-ea"/>
                <a:cs typeface="+mn-cs"/>
              </a:rPr>
              <a:t>.</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Select the type of word to which you will add the ending. Example: verbs that end in </a:t>
            </a:r>
            <a:r>
              <a:rPr lang="en-US" sz="1200" i="1" kern="1200" dirty="0">
                <a:solidFill>
                  <a:schemeClr val="tx1"/>
                </a:solidFill>
                <a:effectLst/>
                <a:latin typeface="+mn-lt"/>
                <a:ea typeface="+mn-ea"/>
                <a:cs typeface="+mn-cs"/>
              </a:rPr>
              <a:t>e.</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to the learner the rule for adding the ending to this type of word. Example: When the word ends in </a:t>
            </a:r>
            <a:r>
              <a:rPr lang="en-US" sz="1200" i="1" kern="1200" dirty="0">
                <a:solidFill>
                  <a:schemeClr val="tx1"/>
                </a:solidFill>
                <a:effectLst/>
                <a:latin typeface="+mn-lt"/>
                <a:ea typeface="+mn-ea"/>
                <a:cs typeface="+mn-cs"/>
              </a:rPr>
              <a:t>e, </a:t>
            </a:r>
            <a:r>
              <a:rPr lang="en-US" sz="1200" kern="1200" dirty="0">
                <a:solidFill>
                  <a:schemeClr val="tx1"/>
                </a:solidFill>
                <a:effectLst/>
                <a:latin typeface="+mn-lt"/>
                <a:ea typeface="+mn-ea"/>
                <a:cs typeface="+mn-cs"/>
              </a:rPr>
              <a:t>drop the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before adding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ing</a:t>
            </a:r>
            <a:r>
              <a:rPr lang="en-US" sz="1200" i="1" kern="1200" dirty="0">
                <a:solidFill>
                  <a:schemeClr val="tx1"/>
                </a:solidFill>
                <a:effectLst/>
                <a:latin typeface="+mn-lt"/>
                <a:ea typeface="+mn-ea"/>
                <a:cs typeface="+mn-cs"/>
              </a:rPr>
              <a:t>.</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Make two columns on a sheet of paper. In the first column, list four to six words that illustrate the rule you just taught.</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give		giving</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live		living</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love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bake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shine</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the learner to read the first word and tell you what the word would be if the ending were added. Then write that word in the second column, or ask the learner to write it.</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the learner to do the rest of the words alone.</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Finally, ask the learner to say a sentence using the words in each column.</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Suggestions:</a:t>
            </a:r>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can modify this activity to fit almost any word ending.</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With a beginning reader, create a list where the learner applies the same rule to each word (as in the example above).</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With a more advanced learner, you can mix the words. Ask the learner to decide which rule to use before adding the ending. Example: </a:t>
            </a:r>
            <a:r>
              <a:rPr lang="en-US" sz="1200" i="1" kern="1200" dirty="0">
                <a:solidFill>
                  <a:schemeClr val="tx1"/>
                </a:solidFill>
                <a:effectLst/>
                <a:latin typeface="+mn-lt"/>
                <a:ea typeface="+mn-ea"/>
                <a:cs typeface="+mn-cs"/>
              </a:rPr>
              <a:t>give, hit, kick</a:t>
            </a:r>
            <a:r>
              <a:rPr lang="en-US" sz="1200" kern="1200" dirty="0">
                <a:solidFill>
                  <a:schemeClr val="tx1"/>
                </a:solidFill>
                <a:effectLst/>
                <a:latin typeface="+mn-lt"/>
                <a:ea typeface="+mn-ea"/>
                <a:cs typeface="+mn-cs"/>
              </a:rPr>
              <a:t>. Ask the learner to say the word with the ending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then apply the correct rule (simply add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ing</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the word ends in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drop the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before adding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ing</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or if a </a:t>
            </a:r>
            <a:r>
              <a:rPr lang="en-US" sz="1200" kern="1200" dirty="0" err="1">
                <a:solidFill>
                  <a:schemeClr val="tx1"/>
                </a:solidFill>
                <a:effectLst/>
                <a:latin typeface="+mn-lt"/>
                <a:ea typeface="+mn-ea"/>
                <a:cs typeface="+mn-cs"/>
              </a:rPr>
              <a:t>whort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vowelword</a:t>
            </a:r>
            <a:r>
              <a:rPr lang="en-US" sz="1200" kern="1200" dirty="0">
                <a:solidFill>
                  <a:schemeClr val="tx1"/>
                </a:solidFill>
                <a:effectLst/>
                <a:latin typeface="+mn-lt"/>
                <a:ea typeface="+mn-ea"/>
                <a:cs typeface="+mn-cs"/>
              </a:rPr>
              <a:t> ends with only one consonant, double the final consonant before adding </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write the new word </a:t>
            </a:r>
            <a:r>
              <a:rPr lang="en-US" sz="1200" i="1" kern="1200" dirty="0">
                <a:solidFill>
                  <a:schemeClr val="tx1"/>
                </a:solidFill>
                <a:effectLst/>
                <a:latin typeface="+mn-lt"/>
                <a:ea typeface="+mn-ea"/>
                <a:cs typeface="+mn-cs"/>
              </a:rPr>
              <a:t>(giving, hitting, kicking).</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85B378-5AFB-48E9-B388-B86BC3467B28}" type="slidenum">
              <a:rPr lang="en-US" smtClean="0"/>
              <a:t>20</a:t>
            </a:fld>
            <a:endParaRPr lang="en-US"/>
          </a:p>
        </p:txBody>
      </p:sp>
    </p:spTree>
    <p:extLst>
      <p:ext uri="{BB962C8B-B14F-4D97-AF65-F5344CB8AC3E}">
        <p14:creationId xmlns:p14="http://schemas.microsoft.com/office/powerpoint/2010/main" val="3892615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How many adults in Utah are considered functionally illiterate? </a:t>
            </a:r>
          </a:p>
          <a:p>
            <a:pPr eaLnBrk="1" hangingPunct="1"/>
            <a:r>
              <a:rPr lang="en-US" dirty="0"/>
              <a:t>     Over 287,320! (PIAAC)</a:t>
            </a:r>
          </a:p>
          <a:p>
            <a:pPr eaLnBrk="1" hangingPunct="1"/>
            <a:r>
              <a:rPr lang="en-US" dirty="0"/>
              <a:t>What percent of the workforce (nationally) is functionally illiterate? </a:t>
            </a:r>
          </a:p>
          <a:p>
            <a:pPr eaLnBrk="1" hangingPunct="1"/>
            <a:r>
              <a:rPr lang="en-US" dirty="0"/>
              <a:t>     15% and 85% of the unemployed struggle with literacy skills (NIFL)</a:t>
            </a:r>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fld id="{5C85B378-5AFB-48E9-B388-B86BC3467B28}" type="slidenum">
              <a:rPr lang="en-US" smtClean="0"/>
              <a:t>3</a:t>
            </a:fld>
            <a:endParaRPr lang="en-US"/>
          </a:p>
        </p:txBody>
      </p:sp>
    </p:spTree>
    <p:extLst>
      <p:ext uri="{BB962C8B-B14F-4D97-AF65-F5344CB8AC3E}">
        <p14:creationId xmlns:p14="http://schemas.microsoft.com/office/powerpoint/2010/main" val="164092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What percent of Americans cannot determine correct change?</a:t>
            </a:r>
          </a:p>
          <a:p>
            <a:pPr eaLnBrk="1" hangingPunct="1"/>
            <a:r>
              <a:rPr lang="en-US" altLang="en-US" dirty="0"/>
              <a:t>     40% (APL)</a:t>
            </a:r>
          </a:p>
          <a:p>
            <a:pPr eaLnBrk="1" hangingPunct="1"/>
            <a:r>
              <a:rPr lang="en-US" altLang="en-US" dirty="0"/>
              <a:t>What percent of Americans cannot address an envelope well enough to reach its destination?</a:t>
            </a:r>
          </a:p>
          <a:p>
            <a:pPr eaLnBrk="1" hangingPunct="1"/>
            <a:r>
              <a:rPr lang="en-US" altLang="en-US" dirty="0"/>
              <a:t>     25%</a:t>
            </a:r>
          </a:p>
          <a:p>
            <a:r>
              <a:rPr lang="en-US" dirty="0"/>
              <a:t>Source:</a:t>
            </a:r>
            <a:r>
              <a:rPr lang="en-US" baseline="0" dirty="0"/>
              <a:t> ?</a:t>
            </a:r>
            <a:endParaRPr lang="en-US" dirty="0"/>
          </a:p>
        </p:txBody>
      </p:sp>
      <p:sp>
        <p:nvSpPr>
          <p:cNvPr id="4" name="Slide Number Placeholder 3"/>
          <p:cNvSpPr>
            <a:spLocks noGrp="1"/>
          </p:cNvSpPr>
          <p:nvPr>
            <p:ph type="sldNum" sz="quarter" idx="10"/>
          </p:nvPr>
        </p:nvSpPr>
        <p:spPr/>
        <p:txBody>
          <a:bodyPr/>
          <a:lstStyle/>
          <a:p>
            <a:fld id="{5C85B378-5AFB-48E9-B388-B86BC3467B28}" type="slidenum">
              <a:rPr lang="en-US" smtClean="0"/>
              <a:t>4</a:t>
            </a:fld>
            <a:endParaRPr lang="en-US"/>
          </a:p>
        </p:txBody>
      </p:sp>
    </p:spTree>
    <p:extLst>
      <p:ext uri="{BB962C8B-B14F-4D97-AF65-F5344CB8AC3E}">
        <p14:creationId xmlns:p14="http://schemas.microsoft.com/office/powerpoint/2010/main" val="164092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85B378-5AFB-48E9-B388-B86BC3467B28}" type="slidenum">
              <a:rPr lang="en-US" smtClean="0"/>
              <a:t>5</a:t>
            </a:fld>
            <a:endParaRPr lang="en-US"/>
          </a:p>
        </p:txBody>
      </p:sp>
    </p:spTree>
    <p:extLst>
      <p:ext uri="{BB962C8B-B14F-4D97-AF65-F5344CB8AC3E}">
        <p14:creationId xmlns:p14="http://schemas.microsoft.com/office/powerpoint/2010/main" val="1413174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t>Explain that adults learn in different ways. You’d like participants to look at how some of those differences will affect their decisions about tutoring.</a:t>
            </a:r>
          </a:p>
          <a:p>
            <a:pPr eaLnBrk="1" hangingPunct="1"/>
            <a:endParaRPr lang="en-US" altLang="en-US" sz="1200" dirty="0"/>
          </a:p>
          <a:p>
            <a:pPr eaLnBrk="1" hangingPunct="1"/>
            <a:r>
              <a:rPr lang="en-US" altLang="en-US" sz="1200" dirty="0"/>
              <a:t>Explain that you are going to lead the group through a guided visualization exercise to help them look at these differences. Ask them to assume they have completed part of the workshop. They have been assigned some reading for homework. It is now the weekend and time to do the assignment. Ask participants to close their eyes and keep them closed. Then read aloud slowly, in a very calm and relaxed voice, the “Visualization Activity.”</a:t>
            </a:r>
          </a:p>
          <a:p>
            <a:pPr eaLnBrk="1" hangingPunct="1"/>
            <a:endParaRPr lang="en-US" altLang="en-US" sz="1200" dirty="0"/>
          </a:p>
          <a:p>
            <a:pPr eaLnBrk="1" hangingPunct="1"/>
            <a:r>
              <a:rPr lang="en-US" altLang="en-US" sz="1200" dirty="0"/>
              <a:t>Ask participants to open their eyes. Ask for two volunteers to share where and when they decided to do their reading and what else they wanted to have with them.</a:t>
            </a:r>
          </a:p>
          <a:p>
            <a:pPr eaLnBrk="1" hangingPunct="1"/>
            <a:endParaRPr lang="en-US" altLang="en-US" sz="1200" dirty="0"/>
          </a:p>
          <a:p>
            <a:pPr eaLnBrk="1" hangingPunct="1"/>
            <a:r>
              <a:rPr lang="en-US" altLang="en-US" sz="1200" dirty="0"/>
              <a:t>Do a survey of the group. </a:t>
            </a:r>
          </a:p>
          <a:p>
            <a:pPr eaLnBrk="1" hangingPunct="1"/>
            <a:endParaRPr lang="en-US" altLang="en-US" sz="1200" dirty="0"/>
          </a:p>
          <a:p>
            <a:pPr eaLnBrk="1" hangingPunct="1"/>
            <a:r>
              <a:rPr lang="en-US" altLang="en-US" sz="1200" dirty="0"/>
              <a:t>Ask participants to explain how knowing about these differences can help them in their tutoring.</a:t>
            </a:r>
          </a:p>
          <a:p>
            <a:pPr eaLnBrk="1" hangingPunct="1"/>
            <a:endParaRPr lang="en-US" altLang="en-US" sz="1200" dirty="0"/>
          </a:p>
          <a:p>
            <a:pPr eaLnBrk="1" hangingPunct="1"/>
            <a:r>
              <a:rPr lang="en-US" altLang="en-US" sz="1200" dirty="0"/>
              <a:t>Explain that there are a lot of things that tutors won’t be able to change about the environment where they tutor. However, they can often adapt it to better fit the learner.</a:t>
            </a:r>
          </a:p>
          <a:p>
            <a:pPr eaLnBrk="1" hangingPunct="1"/>
            <a:endParaRPr lang="en-US" altLang="en-US" sz="1200" dirty="0"/>
          </a:p>
          <a:p>
            <a:pPr eaLnBrk="1" hangingPunct="1"/>
            <a:r>
              <a:rPr lang="en-US" altLang="en-US" sz="1200" dirty="0"/>
              <a:t>Ask participants to share how the workshop environment does or doesn’t work for them. What would they change to make it a more effective learning place for them?</a:t>
            </a:r>
          </a:p>
        </p:txBody>
      </p:sp>
      <p:sp>
        <p:nvSpPr>
          <p:cNvPr id="4" name="Slide Number Placeholder 3"/>
          <p:cNvSpPr>
            <a:spLocks noGrp="1"/>
          </p:cNvSpPr>
          <p:nvPr>
            <p:ph type="sldNum" sz="quarter" idx="10"/>
          </p:nvPr>
        </p:nvSpPr>
        <p:spPr/>
        <p:txBody>
          <a:bodyPr/>
          <a:lstStyle/>
          <a:p>
            <a:fld id="{5C85B378-5AFB-48E9-B388-B86BC3467B28}" type="slidenum">
              <a:rPr lang="en-US" smtClean="0"/>
              <a:t>6</a:t>
            </a:fld>
            <a:endParaRPr lang="en-US"/>
          </a:p>
        </p:txBody>
      </p:sp>
    </p:spTree>
    <p:extLst>
      <p:ext uri="{BB962C8B-B14F-4D97-AF65-F5344CB8AC3E}">
        <p14:creationId xmlns:p14="http://schemas.microsoft.com/office/powerpoint/2010/main" val="1413174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 take it you already know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Of tough and bough and cough and dough?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Others may stumble but not you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On hiccough, thorough, slough and through.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Well done! And now you wish perhaps,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To learn of less familiar traps?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Beware of heard, a dreadful word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That looks like beard and sounds like bird.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dead, it's said like bed, not bead-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for goodness' sake don't call it 'deed'!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Watch out for meat and great and threat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(they rhyme with suite and straight and debt). </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moth is not a moth in mother,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Nor both in bother, broth, or brother,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here is not a match for there,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Nor dear and fear for bear and pear,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then there's doze and rose and lose-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Just look them up- and goose and choose,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cork and work and card and ward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font and front and word and sword,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do and go and thwart and cart-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Come, I've hardly made a start!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dreadful language? Man alive!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I'd learned to speak it when I was five!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yet to write it, the more I sigh,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I'll not learn how 'til the day I die.</a:t>
            </a:r>
          </a:p>
        </p:txBody>
      </p:sp>
      <p:sp>
        <p:nvSpPr>
          <p:cNvPr id="4" name="Slide Number Placeholder 3"/>
          <p:cNvSpPr>
            <a:spLocks noGrp="1"/>
          </p:cNvSpPr>
          <p:nvPr>
            <p:ph type="sldNum" sz="quarter" idx="10"/>
          </p:nvPr>
        </p:nvSpPr>
        <p:spPr/>
        <p:txBody>
          <a:bodyPr/>
          <a:lstStyle/>
          <a:p>
            <a:fld id="{5C85B378-5AFB-48E9-B388-B86BC3467B28}" type="slidenum">
              <a:rPr lang="en-US" smtClean="0"/>
              <a:t>7</a:t>
            </a:fld>
            <a:endParaRPr lang="en-US"/>
          </a:p>
        </p:txBody>
      </p:sp>
    </p:spTree>
    <p:extLst>
      <p:ext uri="{BB962C8B-B14F-4D97-AF65-F5344CB8AC3E}">
        <p14:creationId xmlns:p14="http://schemas.microsoft.com/office/powerpoint/2010/main" val="2608971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Signs:</a:t>
            </a:r>
          </a:p>
          <a:p>
            <a:pPr lvl="1" eaLnBrk="1" hangingPunct="1"/>
            <a:r>
              <a:rPr lang="en-US" altLang="en-US" dirty="0"/>
              <a:t>Attempting to memorize every word with frequent seeming lapses in memory</a:t>
            </a:r>
          </a:p>
          <a:p>
            <a:pPr lvl="1" eaLnBrk="1" hangingPunct="1"/>
            <a:r>
              <a:rPr lang="en-US" altLang="en-US" dirty="0"/>
              <a:t>Reading (both silently and orally) in a slow and labored style which interferes with comprehension</a:t>
            </a:r>
          </a:p>
          <a:p>
            <a:pPr lvl="1" eaLnBrk="1" hangingPunct="1"/>
            <a:r>
              <a:rPr lang="en-US" altLang="en-US" dirty="0"/>
              <a:t>Students whose reading instruction has occurred in a classroom where the "whole language" philosophy has been used will demonstrate many or all of the above problems consistent with the lack of systematic, explicit instruction in phonemic awareness (the ability to hear and manipulate the sounds of the English language) and phonics (the ability to use the forty-plus sound-spelling correspondences) to independently decode (sound out words). </a:t>
            </a:r>
          </a:p>
          <a:p>
            <a:pPr eaLnBrk="1" hangingPunct="1"/>
            <a:r>
              <a:rPr lang="en-US" altLang="en-US" dirty="0"/>
              <a:t>Bring sample of materials/resources available in the office—emphasize that there are a lot of materials available in the office, especially with grammar rules, etc. Although English has an exception to every rule, those exceptions follow their own rules, and they can be learned (e.g. </a:t>
            </a:r>
            <a:r>
              <a:rPr lang="en-US" altLang="en-US" i="1" dirty="0" err="1"/>
              <a:t>i</a:t>
            </a:r>
            <a:r>
              <a:rPr lang="en-US" altLang="en-US" dirty="0"/>
              <a:t> before </a:t>
            </a:r>
            <a:r>
              <a:rPr lang="en-US" altLang="en-US" i="1" dirty="0"/>
              <a:t>e</a:t>
            </a:r>
            <a:r>
              <a:rPr lang="en-US" altLang="en-US" dirty="0"/>
              <a:t> except after </a:t>
            </a:r>
            <a:r>
              <a:rPr lang="en-US" altLang="en-US" i="1" dirty="0"/>
              <a:t>c, </a:t>
            </a:r>
            <a:r>
              <a:rPr lang="en-US" altLang="en-US" dirty="0"/>
              <a:t>or when it says </a:t>
            </a:r>
            <a:r>
              <a:rPr lang="en-US" altLang="en-US" i="1" dirty="0"/>
              <a:t>a</a:t>
            </a:r>
            <a:r>
              <a:rPr lang="en-US" altLang="en-US" dirty="0"/>
              <a:t> as in </a:t>
            </a:r>
            <a:r>
              <a:rPr lang="en-US" altLang="en-US" i="1" dirty="0"/>
              <a:t>neighbor</a:t>
            </a:r>
            <a:r>
              <a:rPr lang="en-US" altLang="en-US" dirty="0"/>
              <a:t> and </a:t>
            </a:r>
            <a:r>
              <a:rPr lang="en-US" altLang="en-US" i="1" dirty="0"/>
              <a:t>weigh</a:t>
            </a:r>
            <a:r>
              <a:rPr lang="en-US" altLang="en-US" dirty="0"/>
              <a:t>).</a:t>
            </a:r>
          </a:p>
          <a:p>
            <a:pPr eaLnBrk="1" hangingPunct="1"/>
            <a:r>
              <a:rPr lang="en-US" altLang="en-US" dirty="0"/>
              <a:t>Tell them that you are not going to cover word recognition “rules” in this presentation; however, you can refer them to Basic skills review (Appendix E p. 82) for advice on what to do when your student comes to a word s/he doesn’t know. </a:t>
            </a:r>
          </a:p>
        </p:txBody>
      </p:sp>
      <p:sp>
        <p:nvSpPr>
          <p:cNvPr id="4" name="Slide Number Placeholder 3"/>
          <p:cNvSpPr>
            <a:spLocks noGrp="1"/>
          </p:cNvSpPr>
          <p:nvPr>
            <p:ph type="sldNum" sz="quarter" idx="10"/>
          </p:nvPr>
        </p:nvSpPr>
        <p:spPr/>
        <p:txBody>
          <a:bodyPr/>
          <a:lstStyle/>
          <a:p>
            <a:fld id="{5C85B378-5AFB-48E9-B388-B86BC3467B28}" type="slidenum">
              <a:rPr lang="en-US" smtClean="0"/>
              <a:t>8</a:t>
            </a:fld>
            <a:endParaRPr lang="en-US"/>
          </a:p>
        </p:txBody>
      </p:sp>
    </p:spTree>
    <p:extLst>
      <p:ext uri="{BB962C8B-B14F-4D97-AF65-F5344CB8AC3E}">
        <p14:creationId xmlns:p14="http://schemas.microsoft.com/office/powerpoint/2010/main" val="827755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600"/>
              </a:spcBef>
              <a:spcAft>
                <a:spcPts val="600"/>
              </a:spcAft>
            </a:pPr>
            <a:r>
              <a:rPr lang="en-US" altLang="en-US" b="1" dirty="0">
                <a:latin typeface="Arial Narrow" panose="020B0606020202030204" pitchFamily="34" charset="0"/>
              </a:rPr>
              <a:t>Explain:</a:t>
            </a:r>
          </a:p>
          <a:p>
            <a:pPr eaLnBrk="1" hangingPunct="1">
              <a:spcBef>
                <a:spcPts val="600"/>
              </a:spcBef>
              <a:spcAft>
                <a:spcPts val="600"/>
              </a:spcAft>
              <a:buFontTx/>
              <a:buChar char="•"/>
            </a:pPr>
            <a:r>
              <a:rPr lang="en-US" altLang="en-US" dirty="0">
                <a:latin typeface="Arial Narrow" panose="020B0606020202030204" pitchFamily="34" charset="0"/>
              </a:rPr>
              <a:t>K–12 research suggests some specific strategies that may be used to teach alphabetics. These strategies focus on phonemic awareness and phonics.</a:t>
            </a:r>
          </a:p>
          <a:p>
            <a:pPr eaLnBrk="1" hangingPunct="1">
              <a:spcBef>
                <a:spcPts val="600"/>
              </a:spcBef>
              <a:spcAft>
                <a:spcPts val="600"/>
              </a:spcAft>
            </a:pPr>
            <a:endParaRPr lang="en-US" altLang="en-US" b="1" dirty="0">
              <a:latin typeface="Arial Narrow" panose="020B0606020202030204" pitchFamily="34" charset="0"/>
            </a:endParaRPr>
          </a:p>
          <a:p>
            <a:pPr eaLnBrk="1" hangingPunct="1">
              <a:spcBef>
                <a:spcPts val="600"/>
              </a:spcBef>
              <a:spcAft>
                <a:spcPts val="600"/>
              </a:spcAft>
            </a:pPr>
            <a:r>
              <a:rPr lang="en-US" altLang="en-US" b="1" dirty="0">
                <a:latin typeface="Arial Narrow" panose="020B0606020202030204" pitchFamily="34" charset="0"/>
              </a:rPr>
              <a:t>Ask:</a:t>
            </a:r>
          </a:p>
          <a:p>
            <a:pPr eaLnBrk="1" hangingPunct="1">
              <a:spcBef>
                <a:spcPts val="600"/>
              </a:spcBef>
              <a:spcAft>
                <a:spcPts val="600"/>
              </a:spcAft>
              <a:buFontTx/>
              <a:buChar char="•"/>
            </a:pPr>
            <a:r>
              <a:rPr lang="en-US" altLang="en-US" dirty="0">
                <a:latin typeface="Arial Narrow" panose="020B0606020202030204" pitchFamily="34" charset="0"/>
              </a:rPr>
              <a:t>How many people have heard of phonemic awareness? How many use instructional strategies designed to help students increase their phonemic awareness? What strategies do you use?</a:t>
            </a:r>
          </a:p>
          <a:p>
            <a:pPr eaLnBrk="1" hangingPunct="1">
              <a:spcBef>
                <a:spcPts val="600"/>
              </a:spcBef>
              <a:spcAft>
                <a:spcPts val="600"/>
              </a:spcAft>
              <a:buFontTx/>
              <a:buChar char="•"/>
            </a:pPr>
            <a:r>
              <a:rPr lang="en-US" altLang="en-US" dirty="0">
                <a:latin typeface="Arial Narrow" panose="020B0606020202030204" pitchFamily="34" charset="0"/>
              </a:rPr>
              <a:t>How many are familiar with phonics and phonics instructional strategies? How many of you have used phonics instruction with your students?</a:t>
            </a:r>
          </a:p>
          <a:p>
            <a:pPr eaLnBrk="1" hangingPunct="1">
              <a:spcBef>
                <a:spcPts val="600"/>
              </a:spcBef>
              <a:spcAft>
                <a:spcPts val="600"/>
              </a:spcAft>
              <a:buFontTx/>
              <a:buChar char="•"/>
            </a:pPr>
            <a:r>
              <a:rPr lang="en-US" altLang="en-US" dirty="0">
                <a:latin typeface="Arial Narrow" panose="020B0606020202030204" pitchFamily="34" charset="0"/>
              </a:rPr>
              <a:t>Would anyone like to explain the relationship between phonemic awareness and phonics skills instruction?</a:t>
            </a:r>
          </a:p>
          <a:p>
            <a:pPr eaLnBrk="1" hangingPunct="1">
              <a:spcBef>
                <a:spcPts val="600"/>
              </a:spcBef>
              <a:spcAft>
                <a:spcPts val="600"/>
              </a:spcAft>
              <a:buFontTx/>
              <a:buChar char="•"/>
            </a:pPr>
            <a:r>
              <a:rPr lang="en-US" altLang="en-US" dirty="0">
                <a:latin typeface="Arial Narrow" panose="020B0606020202030204" pitchFamily="34" charset="0"/>
              </a:rPr>
              <a:t>[Answer: Phonemic awareness is related to but different from decoding or using phonics to make the connection between letters and the sounds they represent. Phonemic awareness is about speech sounds only. When we talk about phonics instruction we refer to training in the use of letter-sound relationships to identify words in reading or to approximate the spelling of words. Phonics instruction builds decoding skills, which depend to a large extent on phonemic awareness. One way to look at it is to say that you can do phonemic awareness activities in the dark because you only need to hear the sounds but you need to see the letters as well as hear the sounds for phonics activities.]</a:t>
            </a:r>
          </a:p>
          <a:p>
            <a:pPr eaLnBrk="1" hangingPunct="1">
              <a:spcBef>
                <a:spcPts val="600"/>
              </a:spcBef>
              <a:spcAft>
                <a:spcPts val="600"/>
              </a:spcAft>
              <a:buFontTx/>
              <a:buChar char="•"/>
            </a:pPr>
            <a:r>
              <a:rPr lang="en-US" altLang="en-US" dirty="0">
                <a:latin typeface="Arial Narrow" panose="020B0606020202030204" pitchFamily="34" charset="0"/>
              </a:rPr>
              <a:t>We’ll go into greater detail later today when we discuss instructional strategies to improve phonemic awareness and phonics skills but for now we’ll just note that:</a:t>
            </a:r>
          </a:p>
          <a:p>
            <a:pPr eaLnBrk="1" hangingPunct="1">
              <a:spcBef>
                <a:spcPts val="600"/>
              </a:spcBef>
              <a:spcAft>
                <a:spcPts val="600"/>
              </a:spcAft>
              <a:buFontTx/>
              <a:buChar char="•"/>
            </a:pPr>
            <a:r>
              <a:rPr lang="en-US" altLang="en-US" dirty="0">
                <a:latin typeface="Arial Narrow" panose="020B0606020202030204" pitchFamily="34" charset="0"/>
              </a:rPr>
              <a:t>For phonemic awareness, effective strategies focus on teaching a few specific skills, especially blending, or how to put individual phonemes or sounds together to form words, and segmenting, or how to break a word into its individual phonemes. </a:t>
            </a:r>
          </a:p>
          <a:p>
            <a:pPr eaLnBrk="1" hangingPunct="1">
              <a:spcBef>
                <a:spcPts val="600"/>
              </a:spcBef>
              <a:spcAft>
                <a:spcPts val="600"/>
              </a:spcAft>
              <a:buFontTx/>
              <a:buChar char="•"/>
            </a:pPr>
            <a:r>
              <a:rPr lang="en-US" altLang="en-US" dirty="0">
                <a:latin typeface="Arial Narrow" panose="020B0606020202030204" pitchFamily="34" charset="0"/>
              </a:rPr>
              <a:t>It’s interesting to note that contrary to how phonemic awareness training has traditionally been done,  K-6 research suggests that teaching phonemic awareness with written letters is especially effective.  Because this method includes having students make the connection between sounds and the letters that represent them this instructional technique would technically be phonics instruction.</a:t>
            </a:r>
          </a:p>
          <a:p>
            <a:pPr eaLnBrk="1" hangingPunct="1">
              <a:spcBef>
                <a:spcPts val="600"/>
              </a:spcBef>
              <a:spcAft>
                <a:spcPts val="600"/>
              </a:spcAft>
            </a:pPr>
            <a:endParaRPr lang="en-US" altLang="en-US" dirty="0">
              <a:latin typeface="Arial Narrow" panose="020B0606020202030204" pitchFamily="34" charset="0"/>
            </a:endParaRPr>
          </a:p>
          <a:p>
            <a:pPr eaLnBrk="1" hangingPunct="1">
              <a:spcBef>
                <a:spcPts val="600"/>
              </a:spcBef>
              <a:spcAft>
                <a:spcPts val="600"/>
              </a:spcAft>
            </a:pPr>
            <a:endParaRPr lang="en-US" altLang="en-US" b="1" dirty="0">
              <a:latin typeface="Arial Narrow" panose="020B0606020202030204" pitchFamily="34" charset="0"/>
            </a:endParaRPr>
          </a:p>
          <a:p>
            <a:pPr eaLnBrk="1" hangingPunct="1">
              <a:spcBef>
                <a:spcPts val="600"/>
              </a:spcBef>
              <a:spcAft>
                <a:spcPts val="600"/>
              </a:spcAft>
            </a:pPr>
            <a:r>
              <a:rPr lang="en-US" altLang="en-US" b="1" dirty="0">
                <a:latin typeface="Arial Narrow" panose="020B0606020202030204" pitchFamily="34" charset="0"/>
              </a:rPr>
              <a:t>Do:</a:t>
            </a:r>
          </a:p>
          <a:p>
            <a:pPr eaLnBrk="1" hangingPunct="1">
              <a:spcBef>
                <a:spcPts val="600"/>
              </a:spcBef>
              <a:spcAft>
                <a:spcPts val="600"/>
              </a:spcAft>
              <a:buFontTx/>
              <a:buChar char="•"/>
            </a:pPr>
            <a:r>
              <a:rPr lang="en-US" altLang="en-US" dirty="0">
                <a:latin typeface="Arial Narrow" panose="020B0606020202030204" pitchFamily="34" charset="0"/>
              </a:rPr>
              <a:t>Use a video clip with a student and instructor to demonstrate an instructor assessing and providing instruction on phonemic awareness. Ask participants to be on the lookout for blending and segmenting instruction.</a:t>
            </a:r>
          </a:p>
          <a:p>
            <a:pPr eaLnBrk="1" hangingPunct="1">
              <a:spcBef>
                <a:spcPts val="600"/>
              </a:spcBef>
              <a:spcAft>
                <a:spcPts val="600"/>
              </a:spcAft>
              <a:buFontTx/>
              <a:buChar char="•"/>
            </a:pPr>
            <a:r>
              <a:rPr lang="en-US" altLang="en-US" dirty="0">
                <a:latin typeface="Arial Narrow" panose="020B0606020202030204" pitchFamily="34" charset="0"/>
              </a:rPr>
              <a:t>Note: if a video can’t be shown, illustrate some phonemic awareness tasks for participants:</a:t>
            </a:r>
            <a:endParaRPr lang="en-US" altLang="en-US" b="1" dirty="0">
              <a:latin typeface="Arial Narrow" panose="020B0606020202030204" pitchFamily="34" charset="0"/>
            </a:endParaRPr>
          </a:p>
          <a:p>
            <a:pPr eaLnBrk="1" hangingPunct="1">
              <a:spcBef>
                <a:spcPts val="600"/>
              </a:spcBef>
              <a:spcAft>
                <a:spcPts val="600"/>
              </a:spcAft>
              <a:buFontTx/>
              <a:buChar char="•"/>
            </a:pPr>
            <a:r>
              <a:rPr lang="en-US" altLang="en-US" dirty="0">
                <a:latin typeface="Arial Narrow" panose="020B0606020202030204" pitchFamily="34" charset="0"/>
              </a:rPr>
              <a:t>Putting individual phonemes together, or blending sounds. Example: C – A – T [</a:t>
            </a:r>
            <a:r>
              <a:rPr lang="en-US" altLang="en-US" i="1" dirty="0">
                <a:latin typeface="Arial Narrow" panose="020B0606020202030204" pitchFamily="34" charset="0"/>
              </a:rPr>
              <a:t>say the sounds for each letter</a:t>
            </a:r>
            <a:r>
              <a:rPr lang="en-US" altLang="en-US" dirty="0">
                <a:latin typeface="Arial Narrow" panose="020B0606020202030204" pitchFamily="34" charset="0"/>
              </a:rPr>
              <a:t>]. What word do these sounds make? [Answer: </a:t>
            </a:r>
            <a:r>
              <a:rPr lang="en-US" altLang="en-US" i="1" dirty="0">
                <a:latin typeface="Arial Narrow" panose="020B0606020202030204" pitchFamily="34" charset="0"/>
              </a:rPr>
              <a:t>cat</a:t>
            </a:r>
            <a:r>
              <a:rPr lang="en-US" altLang="en-US" dirty="0">
                <a:latin typeface="Arial Narrow" panose="020B0606020202030204" pitchFamily="34" charset="0"/>
              </a:rPr>
              <a:t>]</a:t>
            </a:r>
          </a:p>
          <a:p>
            <a:pPr eaLnBrk="1" hangingPunct="1">
              <a:spcBef>
                <a:spcPts val="600"/>
              </a:spcBef>
              <a:spcAft>
                <a:spcPts val="600"/>
              </a:spcAft>
              <a:buFontTx/>
              <a:buChar char="•"/>
            </a:pPr>
            <a:r>
              <a:rPr lang="en-US" altLang="en-US" dirty="0">
                <a:latin typeface="Arial Narrow" panose="020B0606020202030204" pitchFamily="34" charset="0"/>
              </a:rPr>
              <a:t>Deleting phonemes. Example: What is left if you remove the sound C [</a:t>
            </a:r>
            <a:r>
              <a:rPr lang="en-US" altLang="en-US" i="1" dirty="0">
                <a:latin typeface="Arial Narrow" panose="020B0606020202030204" pitchFamily="34" charset="0"/>
              </a:rPr>
              <a:t>say the sound for the letter</a:t>
            </a:r>
            <a:r>
              <a:rPr lang="en-US" altLang="en-US" dirty="0">
                <a:latin typeface="Arial Narrow" panose="020B0606020202030204" pitchFamily="34" charset="0"/>
              </a:rPr>
              <a:t>] from cat? [Answer: </a:t>
            </a:r>
            <a:r>
              <a:rPr lang="en-US" altLang="en-US" i="1" dirty="0">
                <a:latin typeface="Arial Narrow" panose="020B0606020202030204" pitchFamily="34" charset="0"/>
              </a:rPr>
              <a:t>at</a:t>
            </a:r>
            <a:r>
              <a:rPr lang="en-US" altLang="en-US" dirty="0">
                <a:latin typeface="Arial Narrow" panose="020B0606020202030204" pitchFamily="34" charset="0"/>
              </a:rPr>
              <a:t>]</a:t>
            </a:r>
          </a:p>
          <a:p>
            <a:pPr eaLnBrk="1" hangingPunct="1">
              <a:spcBef>
                <a:spcPts val="600"/>
              </a:spcBef>
              <a:spcAft>
                <a:spcPts val="600"/>
              </a:spcAft>
              <a:buFontTx/>
              <a:buChar char="•"/>
            </a:pPr>
            <a:r>
              <a:rPr lang="en-US" altLang="en-US" dirty="0">
                <a:latin typeface="Arial Narrow" panose="020B0606020202030204" pitchFamily="34" charset="0"/>
              </a:rPr>
              <a:t>Segmenting a word into individual phonemes. Example: How many sounds are there in the word “straw”? [4: </a:t>
            </a:r>
            <a:r>
              <a:rPr lang="en-US" altLang="en-US" i="1" dirty="0">
                <a:latin typeface="Arial Narrow" panose="020B0606020202030204" pitchFamily="34" charset="0"/>
              </a:rPr>
              <a:t>s-t-r-aw</a:t>
            </a:r>
            <a:r>
              <a:rPr lang="en-US" altLang="en-US" dirty="0">
                <a:latin typeface="Arial Narrow" panose="020B0606020202030204" pitchFamily="34" charset="0"/>
              </a:rPr>
              <a:t>]</a:t>
            </a:r>
            <a:endParaRPr lang="en-US" altLang="en-US" b="1" dirty="0">
              <a:latin typeface="Arial Narrow" panose="020B0606020202030204" pitchFamily="34" charset="0"/>
            </a:endParaRPr>
          </a:p>
          <a:p>
            <a:pPr eaLnBrk="1" hangingPunct="1">
              <a:spcBef>
                <a:spcPts val="600"/>
              </a:spcBef>
              <a:spcAft>
                <a:spcPts val="600"/>
              </a:spcAft>
            </a:pPr>
            <a:endParaRPr lang="en-US" altLang="en-US" b="1" dirty="0">
              <a:latin typeface="Arial Narrow" panose="020B0606020202030204" pitchFamily="34" charset="0"/>
            </a:endParaRPr>
          </a:p>
          <a:p>
            <a:pPr eaLnBrk="1" hangingPunct="1">
              <a:spcBef>
                <a:spcPts val="600"/>
              </a:spcBef>
              <a:spcAft>
                <a:spcPts val="600"/>
              </a:spcAft>
            </a:pPr>
            <a:r>
              <a:rPr lang="en-US" altLang="en-US" b="1" dirty="0">
                <a:latin typeface="Arial Narrow" panose="020B0606020202030204" pitchFamily="34" charset="0"/>
              </a:rPr>
              <a:t>Ask:</a:t>
            </a:r>
          </a:p>
          <a:p>
            <a:pPr eaLnBrk="1" hangingPunct="1">
              <a:spcBef>
                <a:spcPts val="600"/>
              </a:spcBef>
              <a:spcAft>
                <a:spcPts val="600"/>
              </a:spcAft>
              <a:buFontTx/>
              <a:buChar char="•"/>
            </a:pPr>
            <a:r>
              <a:rPr lang="en-US" altLang="en-US" dirty="0">
                <a:latin typeface="Arial Narrow" panose="020B0606020202030204" pitchFamily="34" charset="0"/>
              </a:rPr>
              <a:t>What questions do you have about what you just saw in the video or demonstration?</a:t>
            </a:r>
          </a:p>
          <a:p>
            <a:pPr eaLnBrk="1" hangingPunct="1">
              <a:spcBef>
                <a:spcPts val="600"/>
              </a:spcBef>
              <a:spcAft>
                <a:spcPts val="600"/>
              </a:spcAft>
            </a:pPr>
            <a:endParaRPr lang="en-US" altLang="en-US" dirty="0">
              <a:latin typeface="Arial Narrow" panose="020B0606020202030204" pitchFamily="34" charset="0"/>
            </a:endParaRPr>
          </a:p>
          <a:p>
            <a:pPr eaLnBrk="1" hangingPunct="1">
              <a:spcBef>
                <a:spcPts val="600"/>
              </a:spcBef>
              <a:spcAft>
                <a:spcPts val="600"/>
              </a:spcAft>
            </a:pPr>
            <a:r>
              <a:rPr lang="en-US" altLang="en-US" b="1" dirty="0">
                <a:latin typeface="Arial Narrow" panose="020B0606020202030204" pitchFamily="34" charset="0"/>
              </a:rPr>
              <a:t>Explain:</a:t>
            </a:r>
          </a:p>
          <a:p>
            <a:pPr eaLnBrk="1" hangingPunct="1">
              <a:spcBef>
                <a:spcPts val="600"/>
              </a:spcBef>
              <a:spcAft>
                <a:spcPts val="600"/>
              </a:spcAft>
              <a:buFontTx/>
              <a:buChar char="•"/>
            </a:pPr>
            <a:r>
              <a:rPr lang="en-US" altLang="en-US" dirty="0">
                <a:latin typeface="Arial Narrow" panose="020B0606020202030204" pitchFamily="34" charset="0"/>
              </a:rPr>
              <a:t>For phonics, effective strategies teach letter-sound correspondences in a systematic, direct, and explicit manner.</a:t>
            </a:r>
          </a:p>
          <a:p>
            <a:pPr eaLnBrk="1" hangingPunct="1">
              <a:spcBef>
                <a:spcPts val="600"/>
              </a:spcBef>
              <a:spcAft>
                <a:spcPts val="600"/>
              </a:spcAft>
              <a:buFontTx/>
              <a:buChar char="•"/>
            </a:pPr>
            <a:r>
              <a:rPr lang="en-US" altLang="en-US" dirty="0">
                <a:latin typeface="Arial Narrow" panose="020B0606020202030204" pitchFamily="34" charset="0"/>
              </a:rPr>
              <a:t>Systematic instruction focuses on teaching students how to convert individual letters and letter combinations into their related sounds. Examples are the consonants, short vowels, and two-letter combinations that represent a single sound, such as the combination ‘</a:t>
            </a:r>
            <a:r>
              <a:rPr lang="en-US" altLang="en-US" dirty="0" err="1">
                <a:latin typeface="Arial Narrow" panose="020B0606020202030204" pitchFamily="34" charset="0"/>
              </a:rPr>
              <a:t>oa</a:t>
            </a:r>
            <a:r>
              <a:rPr lang="en-US" altLang="en-US" dirty="0">
                <a:latin typeface="Arial Narrow" panose="020B0606020202030204" pitchFamily="34" charset="0"/>
              </a:rPr>
              <a:t>’, pronounced ‘oh.’ </a:t>
            </a:r>
          </a:p>
          <a:p>
            <a:pPr eaLnBrk="1" hangingPunct="1">
              <a:spcBef>
                <a:spcPts val="600"/>
              </a:spcBef>
              <a:spcAft>
                <a:spcPts val="600"/>
              </a:spcAft>
              <a:buFontTx/>
              <a:buChar char="•"/>
            </a:pPr>
            <a:r>
              <a:rPr lang="en-US" altLang="en-US" dirty="0">
                <a:latin typeface="Arial Narrow" panose="020B0606020202030204" pitchFamily="34" charset="0"/>
              </a:rPr>
              <a:t>Students are then taught to blend these individual sounds together to form a word. Systematic instruction may also they focus on converting larger letter combinations into their related sounds. Examples include common spelling patterns, such as ‘</a:t>
            </a:r>
            <a:r>
              <a:rPr lang="en-US" altLang="en-US" dirty="0" err="1">
                <a:latin typeface="Arial Narrow" panose="020B0606020202030204" pitchFamily="34" charset="0"/>
              </a:rPr>
              <a:t>ing</a:t>
            </a:r>
            <a:r>
              <a:rPr lang="en-US" altLang="en-US" dirty="0">
                <a:latin typeface="Arial Narrow" panose="020B0606020202030204" pitchFamily="34" charset="0"/>
              </a:rPr>
              <a:t>’, ‘able’, or ‘un’.</a:t>
            </a:r>
          </a:p>
          <a:p>
            <a:pPr eaLnBrk="1" hangingPunct="1">
              <a:spcBef>
                <a:spcPts val="600"/>
              </a:spcBef>
              <a:spcAft>
                <a:spcPts val="600"/>
              </a:spcAft>
              <a:buFontTx/>
              <a:buChar char="•"/>
            </a:pPr>
            <a:r>
              <a:rPr lang="en-US" altLang="en-US" dirty="0">
                <a:latin typeface="Arial Narrow" panose="020B0606020202030204" pitchFamily="34" charset="0"/>
              </a:rPr>
              <a:t>Teaching phonics also needs to be thorough. Scope and sequence charts for phonics instruction at the elementary level, for example, cover periods of up to three or four years.</a:t>
            </a:r>
          </a:p>
          <a:p>
            <a:pPr eaLnBrk="1" hangingPunct="1">
              <a:spcBef>
                <a:spcPts val="600"/>
              </a:spcBef>
              <a:spcAft>
                <a:spcPts val="600"/>
              </a:spcAft>
              <a:buFontTx/>
              <a:buChar char="•"/>
            </a:pPr>
            <a:r>
              <a:rPr lang="en-US" altLang="en-US" dirty="0">
                <a:latin typeface="Arial Narrow" panose="020B0606020202030204" pitchFamily="34" charset="0"/>
              </a:rPr>
              <a:t>There is one important caveat to keep in mind when working with adults with a learning disability. These beginning readers may have an especially difficult time with phonemic awareness tasks. </a:t>
            </a:r>
            <a:r>
              <a:rPr lang="en-US" altLang="en-US" dirty="0">
                <a:solidFill>
                  <a:srgbClr val="FF0000"/>
                </a:solidFill>
                <a:latin typeface="Arial Narrow" panose="020B0606020202030204" pitchFamily="34" charset="0"/>
              </a:rPr>
              <a:t>The research seems to suggest that these adults, like children who are struggling with their reading, may need to be taught phonemic awareness with written materials, in the course of phonics instruction, as opposed to being taught exclusively with oral tasks.</a:t>
            </a:r>
            <a:r>
              <a:rPr lang="en-US" altLang="en-US" dirty="0">
                <a:latin typeface="Arial Narrow" panose="020B0606020202030204" pitchFamily="34" charset="0"/>
              </a:rPr>
              <a:t> </a:t>
            </a:r>
          </a:p>
          <a:p>
            <a:pPr eaLnBrk="1" hangingPunct="1">
              <a:spcBef>
                <a:spcPts val="600"/>
              </a:spcBef>
              <a:spcAft>
                <a:spcPts val="600"/>
              </a:spcAft>
              <a:buFontTx/>
              <a:buChar char="•"/>
            </a:pPr>
            <a:r>
              <a:rPr lang="en-US" altLang="en-US" dirty="0">
                <a:latin typeface="Arial Narrow" panose="020B0606020202030204" pitchFamily="34" charset="0"/>
              </a:rPr>
              <a:t>For example, rather than being asked to imagine what the word ‘cat’ becomes when the first sound is removed, they are shown a written version of the word as they manipulate the sounds.</a:t>
            </a:r>
          </a:p>
          <a:p>
            <a:pPr eaLnBrk="1" hangingPunct="1">
              <a:spcBef>
                <a:spcPts val="600"/>
              </a:spcBef>
              <a:spcAft>
                <a:spcPts val="600"/>
              </a:spcAft>
            </a:pPr>
            <a:endParaRPr lang="en-US" altLang="en-US" b="1" dirty="0">
              <a:latin typeface="Arial Narrow" panose="020B0606020202030204" pitchFamily="34" charset="0"/>
            </a:endParaRPr>
          </a:p>
          <a:p>
            <a:pPr eaLnBrk="1" hangingPunct="1">
              <a:spcBef>
                <a:spcPts val="600"/>
              </a:spcBef>
              <a:spcAft>
                <a:spcPts val="600"/>
              </a:spcAft>
            </a:pPr>
            <a:r>
              <a:rPr lang="en-US" altLang="en-US" b="1" dirty="0">
                <a:latin typeface="Arial Narrow" panose="020B0606020202030204" pitchFamily="34" charset="0"/>
              </a:rPr>
              <a:t>Do:</a:t>
            </a:r>
          </a:p>
          <a:p>
            <a:pPr eaLnBrk="1" hangingPunct="1">
              <a:spcBef>
                <a:spcPts val="600"/>
              </a:spcBef>
              <a:spcAft>
                <a:spcPts val="600"/>
              </a:spcAft>
              <a:buFontTx/>
              <a:buChar char="•"/>
            </a:pPr>
            <a:r>
              <a:rPr lang="en-US" altLang="en-US" dirty="0">
                <a:latin typeface="Arial Narrow" panose="020B0606020202030204" pitchFamily="34" charset="0"/>
              </a:rPr>
              <a:t>Use a video clip with a student and instructor to demonstrate an instructor assessing and providing instruction on phonics. Ask participants to be on the lookout for the sound-letter correspondence that’s critical in phonics assessment and instruction and for how this assessment and instruction differs from phonemic awareness assessment and instruction.</a:t>
            </a:r>
          </a:p>
          <a:p>
            <a:pPr eaLnBrk="1" hangingPunct="1">
              <a:spcBef>
                <a:spcPts val="600"/>
              </a:spcBef>
              <a:spcAft>
                <a:spcPts val="600"/>
              </a:spcAft>
              <a:buFontTx/>
              <a:buChar char="•"/>
            </a:pPr>
            <a:r>
              <a:rPr lang="en-US" altLang="en-US" dirty="0">
                <a:latin typeface="Arial Narrow" panose="020B0606020202030204" pitchFamily="34" charset="0"/>
              </a:rPr>
              <a:t>Note: if a video can’t be shown, illustrate some phonics instruction tasks for participants using the flipchart.</a:t>
            </a:r>
          </a:p>
          <a:p>
            <a:pPr eaLnBrk="1" hangingPunct="1">
              <a:spcBef>
                <a:spcPts val="600"/>
              </a:spcBef>
              <a:spcAft>
                <a:spcPts val="600"/>
              </a:spcAft>
              <a:buFontTx/>
              <a:buChar char="•"/>
            </a:pPr>
            <a:r>
              <a:rPr lang="en-US" altLang="en-US" dirty="0">
                <a:latin typeface="Arial Narrow" panose="020B0606020202030204" pitchFamily="34" charset="0"/>
              </a:rPr>
              <a:t>Use word pattern practice to illustrate that the combined vowels </a:t>
            </a:r>
            <a:r>
              <a:rPr lang="en-US" altLang="en-US" dirty="0" err="1">
                <a:latin typeface="Arial Narrow" panose="020B0606020202030204" pitchFamily="34" charset="0"/>
              </a:rPr>
              <a:t>o+a</a:t>
            </a:r>
            <a:r>
              <a:rPr lang="en-US" altLang="en-US" dirty="0">
                <a:latin typeface="Arial Narrow" panose="020B0606020202030204" pitchFamily="34" charset="0"/>
              </a:rPr>
              <a:t> make one sound pronounced “oh” and that this sound is found in many words with the word pattern </a:t>
            </a:r>
            <a:r>
              <a:rPr lang="en-US" altLang="en-US" dirty="0" err="1">
                <a:latin typeface="Arial Narrow" panose="020B0606020202030204" pitchFamily="34" charset="0"/>
              </a:rPr>
              <a:t>oa</a:t>
            </a:r>
            <a:r>
              <a:rPr lang="en-US" altLang="en-US" dirty="0">
                <a:latin typeface="Arial Narrow" panose="020B0606020202030204" pitchFamily="34" charset="0"/>
              </a:rPr>
              <a:t>.</a:t>
            </a:r>
          </a:p>
          <a:p>
            <a:pPr eaLnBrk="1" hangingPunct="1">
              <a:spcBef>
                <a:spcPts val="600"/>
              </a:spcBef>
              <a:spcAft>
                <a:spcPts val="600"/>
              </a:spcAft>
              <a:buFontTx/>
              <a:buChar char="•"/>
            </a:pPr>
            <a:r>
              <a:rPr lang="en-US" altLang="en-US" dirty="0">
                <a:latin typeface="Arial Narrow" panose="020B0606020202030204" pitchFamily="34" charset="0"/>
              </a:rPr>
              <a:t>Write the following letters on the </a:t>
            </a:r>
            <a:r>
              <a:rPr lang="en-US" altLang="en-US" dirty="0" err="1">
                <a:latin typeface="Arial Narrow" panose="020B0606020202030204" pitchFamily="34" charset="0"/>
              </a:rPr>
              <a:t>fli</a:t>
            </a:r>
            <a:r>
              <a:rPr lang="en-US" altLang="en-US" dirty="0">
                <a:latin typeface="Arial Narrow" panose="020B0606020202030204" pitchFamily="34" charset="0"/>
              </a:rPr>
              <a:t>[</a:t>
            </a:r>
            <a:r>
              <a:rPr lang="en-US" altLang="en-US" dirty="0" err="1">
                <a:latin typeface="Arial Narrow" panose="020B0606020202030204" pitchFamily="34" charset="0"/>
              </a:rPr>
              <a:t>pchart</a:t>
            </a:r>
            <a:r>
              <a:rPr lang="en-US" altLang="en-US" dirty="0">
                <a:latin typeface="Arial Narrow" panose="020B0606020202030204" pitchFamily="34" charset="0"/>
              </a:rPr>
              <a:t> and read the word patterns:</a:t>
            </a:r>
          </a:p>
          <a:p>
            <a:pPr marL="1828800" lvl="4" indent="0" eaLnBrk="1" hangingPunct="1">
              <a:spcBef>
                <a:spcPts val="1200"/>
              </a:spcBef>
              <a:spcAft>
                <a:spcPts val="600"/>
              </a:spcAft>
            </a:pPr>
            <a:r>
              <a:rPr lang="en-US" altLang="en-US" dirty="0" err="1">
                <a:latin typeface="Arial Narrow" panose="020B0606020202030204" pitchFamily="34" charset="0"/>
              </a:rPr>
              <a:t>oa</a:t>
            </a:r>
            <a:endParaRPr lang="en-US" altLang="en-US" dirty="0">
              <a:latin typeface="Arial Narrow" panose="020B0606020202030204" pitchFamily="34" charset="0"/>
            </a:endParaRPr>
          </a:p>
          <a:p>
            <a:pPr marL="1828800" lvl="4" indent="0" eaLnBrk="1" hangingPunct="1">
              <a:spcBef>
                <a:spcPts val="1200"/>
              </a:spcBef>
              <a:spcAft>
                <a:spcPts val="600"/>
              </a:spcAft>
            </a:pPr>
            <a:r>
              <a:rPr lang="en-US" altLang="en-US" dirty="0">
                <a:latin typeface="Arial Narrow" panose="020B0606020202030204" pitchFamily="34" charset="0"/>
              </a:rPr>
              <a:t>oat</a:t>
            </a:r>
          </a:p>
          <a:p>
            <a:pPr marL="1828800" lvl="4" indent="0" eaLnBrk="1" hangingPunct="1">
              <a:spcBef>
                <a:spcPts val="1200"/>
              </a:spcBef>
              <a:spcAft>
                <a:spcPts val="600"/>
              </a:spcAft>
            </a:pPr>
            <a:r>
              <a:rPr lang="en-US" altLang="en-US" dirty="0">
                <a:latin typeface="Arial Narrow" panose="020B0606020202030204" pitchFamily="34" charset="0"/>
              </a:rPr>
              <a:t>boat</a:t>
            </a:r>
          </a:p>
          <a:p>
            <a:pPr marL="1828800" lvl="4" indent="0" eaLnBrk="1" hangingPunct="1">
              <a:spcBef>
                <a:spcPts val="1200"/>
              </a:spcBef>
              <a:spcAft>
                <a:spcPts val="600"/>
              </a:spcAft>
            </a:pPr>
            <a:r>
              <a:rPr lang="en-US" altLang="en-US" dirty="0">
                <a:latin typeface="Arial Narrow" panose="020B0606020202030204" pitchFamily="34" charset="0"/>
              </a:rPr>
              <a:t>coat</a:t>
            </a:r>
          </a:p>
          <a:p>
            <a:pPr marL="1828800" lvl="4" indent="0" eaLnBrk="1" hangingPunct="1">
              <a:spcBef>
                <a:spcPts val="1200"/>
              </a:spcBef>
              <a:spcAft>
                <a:spcPts val="600"/>
              </a:spcAft>
            </a:pPr>
            <a:r>
              <a:rPr lang="en-US" altLang="en-US" dirty="0">
                <a:latin typeface="Arial Narrow" panose="020B0606020202030204" pitchFamily="34" charset="0"/>
              </a:rPr>
              <a:t>goat</a:t>
            </a:r>
          </a:p>
          <a:p>
            <a:pPr marL="1828800" lvl="4" indent="0" eaLnBrk="1" hangingPunct="1">
              <a:spcBef>
                <a:spcPts val="1200"/>
              </a:spcBef>
              <a:spcAft>
                <a:spcPts val="600"/>
              </a:spcAft>
            </a:pPr>
            <a:endParaRPr lang="en-US" altLang="en-US" dirty="0">
              <a:latin typeface="Arial Narrow" panose="020B0606020202030204" pitchFamily="34" charset="0"/>
            </a:endParaRPr>
          </a:p>
          <a:p>
            <a:pPr marL="1828800" lvl="4" indent="0" eaLnBrk="1" hangingPunct="1">
              <a:spcBef>
                <a:spcPts val="1200"/>
              </a:spcBef>
              <a:spcAft>
                <a:spcPts val="600"/>
              </a:spcAft>
            </a:pPr>
            <a:r>
              <a:rPr lang="en-US" altLang="en-US" dirty="0" err="1">
                <a:latin typeface="Arial Narrow" panose="020B0606020202030204" pitchFamily="34" charset="0"/>
              </a:rPr>
              <a:t>ing</a:t>
            </a:r>
            <a:endParaRPr lang="en-US" altLang="en-US" dirty="0">
              <a:latin typeface="Arial Narrow" panose="020B0606020202030204" pitchFamily="34" charset="0"/>
            </a:endParaRPr>
          </a:p>
          <a:p>
            <a:pPr marL="1828800" lvl="4" indent="0" eaLnBrk="1" hangingPunct="1">
              <a:spcBef>
                <a:spcPts val="1200"/>
              </a:spcBef>
              <a:spcAft>
                <a:spcPts val="600"/>
              </a:spcAft>
            </a:pPr>
            <a:r>
              <a:rPr lang="en-US" altLang="en-US" dirty="0">
                <a:latin typeface="Arial Narrow" panose="020B0606020202030204" pitchFamily="34" charset="0"/>
              </a:rPr>
              <a:t>sing</a:t>
            </a:r>
          </a:p>
          <a:p>
            <a:pPr marL="1828800" lvl="4" indent="0" eaLnBrk="1" hangingPunct="1">
              <a:spcBef>
                <a:spcPts val="1200"/>
              </a:spcBef>
              <a:spcAft>
                <a:spcPts val="600"/>
              </a:spcAft>
            </a:pPr>
            <a:r>
              <a:rPr lang="en-US" altLang="en-US" dirty="0">
                <a:latin typeface="Arial Narrow" panose="020B0606020202030204" pitchFamily="34" charset="0"/>
              </a:rPr>
              <a:t>ring</a:t>
            </a:r>
          </a:p>
          <a:p>
            <a:pPr marL="1828800" lvl="4" indent="0" eaLnBrk="1" hangingPunct="1">
              <a:spcBef>
                <a:spcPts val="1200"/>
              </a:spcBef>
              <a:spcAft>
                <a:spcPts val="600"/>
              </a:spcAft>
            </a:pPr>
            <a:r>
              <a:rPr lang="en-US" altLang="en-US" dirty="0">
                <a:latin typeface="Arial Narrow" panose="020B0606020202030204" pitchFamily="34" charset="0"/>
              </a:rPr>
              <a:t>wing</a:t>
            </a:r>
          </a:p>
          <a:p>
            <a:pPr marL="1828800" lvl="4" indent="0" eaLnBrk="1" hangingPunct="1">
              <a:spcBef>
                <a:spcPts val="1200"/>
              </a:spcBef>
              <a:spcAft>
                <a:spcPts val="600"/>
              </a:spcAft>
            </a:pPr>
            <a:r>
              <a:rPr lang="en-US" altLang="en-US" dirty="0">
                <a:latin typeface="Arial Narrow" panose="020B0606020202030204" pitchFamily="34" charset="0"/>
              </a:rPr>
              <a:t>King</a:t>
            </a:r>
            <a:endParaRPr lang="en-US" altLang="en-US" b="1" dirty="0">
              <a:latin typeface="Arial Narrow" panose="020B0606020202030204" pitchFamily="34" charset="0"/>
            </a:endParaRPr>
          </a:p>
          <a:p>
            <a:pPr marL="1828800" lvl="4" indent="0" eaLnBrk="1" hangingPunct="1">
              <a:spcBef>
                <a:spcPts val="1200"/>
              </a:spcBef>
              <a:spcAft>
                <a:spcPts val="600"/>
              </a:spcAft>
            </a:pPr>
            <a:endParaRPr lang="en-US" altLang="en-US" b="1" dirty="0">
              <a:latin typeface="Arial Narrow" panose="020B0606020202030204" pitchFamily="34" charset="0"/>
            </a:endParaRPr>
          </a:p>
          <a:p>
            <a:pPr marL="1828800" lvl="4" indent="0" eaLnBrk="1" hangingPunct="1">
              <a:spcBef>
                <a:spcPts val="1200"/>
              </a:spcBef>
              <a:spcAft>
                <a:spcPts val="600"/>
              </a:spcAft>
            </a:pPr>
            <a:r>
              <a:rPr lang="en-US" altLang="en-US" b="1" dirty="0">
                <a:latin typeface="Arial Narrow" panose="020B0606020202030204" pitchFamily="34" charset="0"/>
              </a:rPr>
              <a:t>Ask:</a:t>
            </a:r>
          </a:p>
          <a:p>
            <a:pPr marL="1828800" lvl="4" indent="0" eaLnBrk="1" hangingPunct="1">
              <a:spcBef>
                <a:spcPts val="1200"/>
              </a:spcBef>
              <a:spcAft>
                <a:spcPts val="600"/>
              </a:spcAft>
              <a:buFontTx/>
              <a:buChar char="•"/>
            </a:pPr>
            <a:r>
              <a:rPr lang="en-US" altLang="en-US" dirty="0">
                <a:latin typeface="Arial Narrow" panose="020B0606020202030204" pitchFamily="34" charset="0"/>
              </a:rPr>
              <a:t>What questions do you have about what you just saw in the video or demonstration?</a:t>
            </a:r>
          </a:p>
          <a:p>
            <a:pPr marL="1828800" lvl="4" indent="0" eaLnBrk="1" hangingPunct="1">
              <a:spcBef>
                <a:spcPts val="1200"/>
              </a:spcBef>
              <a:spcAft>
                <a:spcPts val="600"/>
              </a:spcAft>
            </a:pPr>
            <a:endParaRPr lang="en-US" altLang="en-US" sz="1000"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p>
        </p:txBody>
      </p:sp>
      <p:sp>
        <p:nvSpPr>
          <p:cNvPr id="4" name="Slide Number Placeholder 3"/>
          <p:cNvSpPr>
            <a:spLocks noGrp="1"/>
          </p:cNvSpPr>
          <p:nvPr>
            <p:ph type="sldNum" sz="quarter" idx="10"/>
          </p:nvPr>
        </p:nvSpPr>
        <p:spPr/>
        <p:txBody>
          <a:bodyPr/>
          <a:lstStyle/>
          <a:p>
            <a:fld id="{5C85B378-5AFB-48E9-B388-B86BC3467B28}" type="slidenum">
              <a:rPr lang="en-US" smtClean="0"/>
              <a:t>9</a:t>
            </a:fld>
            <a:endParaRPr lang="en-US"/>
          </a:p>
        </p:txBody>
      </p:sp>
    </p:spTree>
    <p:extLst>
      <p:ext uri="{BB962C8B-B14F-4D97-AF65-F5344CB8AC3E}">
        <p14:creationId xmlns:p14="http://schemas.microsoft.com/office/powerpoint/2010/main" val="1593856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0074EC-FCF8-40C6-945D-FB11F121258B}"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396BAA-4571-43CD-B95F-CD3D530646E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0074EC-FCF8-40C6-945D-FB11F121258B}"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396BAA-4571-43CD-B95F-CD3D530646E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0074EC-FCF8-40C6-945D-FB11F121258B}"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396BAA-4571-43CD-B95F-CD3D530646E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0074EC-FCF8-40C6-945D-FB11F121258B}"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396BAA-4571-43CD-B95F-CD3D530646E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0074EC-FCF8-40C6-945D-FB11F121258B}"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396BAA-4571-43CD-B95F-CD3D530646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0074EC-FCF8-40C6-945D-FB11F121258B}"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396BAA-4571-43CD-B95F-CD3D530646E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0074EC-FCF8-40C6-945D-FB11F121258B}" type="datetimeFigureOut">
              <a:rPr lang="en-US" smtClean="0"/>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396BAA-4571-43CD-B95F-CD3D530646E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0074EC-FCF8-40C6-945D-FB11F121258B}" type="datetimeFigureOut">
              <a:rPr lang="en-US" smtClean="0"/>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396BAA-4571-43CD-B95F-CD3D530646E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074EC-FCF8-40C6-945D-FB11F121258B}"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396BAA-4571-43CD-B95F-CD3D530646E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0074EC-FCF8-40C6-945D-FB11F121258B}"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396BAA-4571-43CD-B95F-CD3D530646E6}"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60074EC-FCF8-40C6-945D-FB11F121258B}" type="datetimeFigureOut">
              <a:rPr lang="en-US" smtClean="0"/>
              <a:t>10/5/2021</a:t>
            </a:fld>
            <a:endParaRPr lang="en-US"/>
          </a:p>
        </p:txBody>
      </p:sp>
      <p:sp>
        <p:nvSpPr>
          <p:cNvPr id="9" name="Slide Number Placeholder 8"/>
          <p:cNvSpPr>
            <a:spLocks noGrp="1"/>
          </p:cNvSpPr>
          <p:nvPr>
            <p:ph type="sldNum" sz="quarter" idx="11"/>
          </p:nvPr>
        </p:nvSpPr>
        <p:spPr/>
        <p:txBody>
          <a:bodyPr/>
          <a:lstStyle/>
          <a:p>
            <a:fld id="{AA396BAA-4571-43CD-B95F-CD3D530646E6}"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AA396BAA-4571-43CD-B95F-CD3D530646E6}"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560074EC-FCF8-40C6-945D-FB11F121258B}" type="datetimeFigureOut">
              <a:rPr lang="en-US" smtClean="0"/>
              <a:t>10/5/2021</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783" y="6050876"/>
            <a:ext cx="2764017" cy="654724"/>
          </a:xfrm>
          <a:prstGeom prst="rect">
            <a:avLst/>
          </a:prstGeom>
        </p:spPr>
      </p:pic>
      <p:sp>
        <p:nvSpPr>
          <p:cNvPr id="2" name="Title 1"/>
          <p:cNvSpPr>
            <a:spLocks noGrp="1"/>
          </p:cNvSpPr>
          <p:nvPr>
            <p:ph type="ctrTitle"/>
          </p:nvPr>
        </p:nvSpPr>
        <p:spPr/>
        <p:txBody>
          <a:bodyPr/>
          <a:lstStyle/>
          <a:p>
            <a:r>
              <a:rPr lang="en-US" dirty="0"/>
              <a:t>Word Recognition</a:t>
            </a:r>
          </a:p>
        </p:txBody>
      </p:sp>
      <p:sp>
        <p:nvSpPr>
          <p:cNvPr id="5" name="Subtitle 4"/>
          <p:cNvSpPr>
            <a:spLocks noGrp="1"/>
          </p:cNvSpPr>
          <p:nvPr>
            <p:ph type="subTitle" idx="1"/>
          </p:nvPr>
        </p:nvSpPr>
        <p:spPr/>
        <p:txBody>
          <a:bodyPr>
            <a:normAutofit lnSpcReduction="10000"/>
          </a:bodyPr>
          <a:lstStyle/>
          <a:p>
            <a:r>
              <a:rPr lang="en-US" dirty="0"/>
              <a:t>Tips &amp; Tricks</a:t>
            </a:r>
          </a:p>
          <a:p>
            <a:r>
              <a:rPr lang="en-US" dirty="0"/>
              <a:t>AEAUT Conference, October 2021</a:t>
            </a:r>
          </a:p>
          <a:p>
            <a:r>
              <a:rPr lang="en-US" dirty="0"/>
              <a:t>Shauna K. Brown</a:t>
            </a:r>
          </a:p>
        </p:txBody>
      </p:sp>
    </p:spTree>
    <p:extLst>
      <p:ext uri="{BB962C8B-B14F-4D97-AF65-F5344CB8AC3E}">
        <p14:creationId xmlns:p14="http://schemas.microsoft.com/office/powerpoint/2010/main" val="359662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Phonemic Awareness</a:t>
            </a:r>
          </a:p>
        </p:txBody>
      </p:sp>
      <p:sp>
        <p:nvSpPr>
          <p:cNvPr id="3" name="Content Placeholder 2"/>
          <p:cNvSpPr>
            <a:spLocks noGrp="1"/>
          </p:cNvSpPr>
          <p:nvPr>
            <p:ph idx="1"/>
          </p:nvPr>
        </p:nvSpPr>
        <p:spPr/>
        <p:txBody>
          <a:bodyPr>
            <a:normAutofit lnSpcReduction="10000"/>
          </a:bodyPr>
          <a:lstStyle/>
          <a:p>
            <a:pPr>
              <a:buFont typeface="Wingdings" pitchFamily="2" charset="2"/>
              <a:buChar char="§"/>
            </a:pPr>
            <a:r>
              <a:rPr lang="en-US" dirty="0"/>
              <a:t>Phoneme Isolation: Recognizing individual sounds in words.</a:t>
            </a:r>
          </a:p>
          <a:p>
            <a:pPr>
              <a:buFont typeface="Wingdings" pitchFamily="2" charset="2"/>
              <a:buChar char="§"/>
            </a:pPr>
            <a:endParaRPr lang="en-US" sz="1100" dirty="0"/>
          </a:p>
          <a:p>
            <a:pPr>
              <a:buFont typeface="Wingdings" pitchFamily="2" charset="2"/>
              <a:buChar char="§"/>
            </a:pPr>
            <a:r>
              <a:rPr lang="en-US" dirty="0"/>
              <a:t>Phoneme Identity: Recognize the common sound in different words.</a:t>
            </a:r>
          </a:p>
          <a:p>
            <a:pPr>
              <a:buFont typeface="Wingdings" pitchFamily="2" charset="2"/>
              <a:buChar char="§"/>
            </a:pPr>
            <a:endParaRPr lang="en-US" sz="1100" dirty="0"/>
          </a:p>
          <a:p>
            <a:pPr>
              <a:buFont typeface="Wingdings" pitchFamily="2" charset="2"/>
              <a:buChar char="§"/>
            </a:pPr>
            <a:r>
              <a:rPr lang="en-US" dirty="0"/>
              <a:t>Phoneme Categorization: Recognize the word with the odd sound in a sequence of three to four words.</a:t>
            </a:r>
          </a:p>
          <a:p>
            <a:pPr>
              <a:buFont typeface="Wingdings" pitchFamily="2" charset="2"/>
              <a:buChar char="§"/>
            </a:pPr>
            <a:endParaRPr lang="en-US" sz="1100" dirty="0"/>
          </a:p>
          <a:p>
            <a:pPr>
              <a:buFont typeface="Wingdings" pitchFamily="2" charset="2"/>
              <a:buChar char="§"/>
            </a:pPr>
            <a:r>
              <a:rPr lang="en-US" dirty="0"/>
              <a:t>Phoneme Blending: Requires listening to a sequence of separately spoken words and combining them to form a recognizable word.</a:t>
            </a:r>
          </a:p>
          <a:p>
            <a:pPr>
              <a:buFont typeface="Wingdings" pitchFamily="2" charset="2"/>
              <a:buChar char="§"/>
            </a:pPr>
            <a:endParaRPr lang="en-US" sz="1100" dirty="0"/>
          </a:p>
          <a:p>
            <a:pPr>
              <a:buFont typeface="Wingdings" pitchFamily="2" charset="2"/>
              <a:buChar char="§"/>
            </a:pPr>
            <a:r>
              <a:rPr lang="en-US" dirty="0"/>
              <a:t>Phoneme Segmentation: Requires breaking a word into its sounds by tapping out or counting the sounds or by pronouncing and positioning a marker for each sound.</a:t>
            </a:r>
          </a:p>
          <a:p>
            <a:pPr>
              <a:buFont typeface="Wingdings" pitchFamily="2" charset="2"/>
              <a:buChar char="§"/>
            </a:pPr>
            <a:endParaRPr lang="en-US" dirty="0"/>
          </a:p>
          <a:p>
            <a:pPr>
              <a:buFont typeface="Wingdings" pitchFamily="2" charset="2"/>
              <a:buChar char="§"/>
            </a:pPr>
            <a:endParaRPr lang="en-US" dirty="0"/>
          </a:p>
          <a:p>
            <a:pPr>
              <a:buFont typeface="Wingdings" pitchFamily="2" charset="2"/>
              <a:buChar char="§"/>
            </a:pPr>
            <a:endParaRPr lang="en-US" dirty="0"/>
          </a:p>
          <a:p>
            <a:pPr>
              <a:buFont typeface="Wingdings" pitchFamily="2" charset="2"/>
              <a:buChar char="§"/>
            </a:pPr>
            <a:endParaRPr lang="en-US" dirty="0"/>
          </a:p>
          <a:p>
            <a:pPr>
              <a:buFont typeface="Wingdings" pitchFamily="2" charset="2"/>
              <a:buChar char="§"/>
            </a:pPr>
            <a:endParaRPr lang="en-US" dirty="0"/>
          </a:p>
          <a:p>
            <a:pPr>
              <a:buFont typeface="Wingdings" pitchFamily="2" charset="2"/>
              <a:buChar char="§"/>
            </a:pPr>
            <a:endParaRPr lang="en-US" dirty="0"/>
          </a:p>
          <a:p>
            <a:pPr>
              <a:buFont typeface="Wingdings" pitchFamily="2" charset="2"/>
              <a:buChar char="§"/>
            </a:pPr>
            <a:endParaRPr lang="en-US" sz="1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096000"/>
            <a:ext cx="2573517" cy="609600"/>
          </a:xfrm>
          <a:prstGeom prst="rect">
            <a:avLst/>
          </a:prstGeom>
        </p:spPr>
      </p:pic>
    </p:spTree>
    <p:extLst>
      <p:ext uri="{BB962C8B-B14F-4D97-AF65-F5344CB8AC3E}">
        <p14:creationId xmlns:p14="http://schemas.microsoft.com/office/powerpoint/2010/main" val="354469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Phonics Instruction</a:t>
            </a:r>
          </a:p>
        </p:txBody>
      </p:sp>
      <p:sp>
        <p:nvSpPr>
          <p:cNvPr id="3" name="Content Placeholder 2"/>
          <p:cNvSpPr>
            <a:spLocks noGrp="1"/>
          </p:cNvSpPr>
          <p:nvPr>
            <p:ph idx="1"/>
          </p:nvPr>
        </p:nvSpPr>
        <p:spPr/>
        <p:txBody>
          <a:bodyPr>
            <a:normAutofit fontScale="92500"/>
          </a:bodyPr>
          <a:lstStyle/>
          <a:p>
            <a:pPr>
              <a:buFont typeface="Wingdings" pitchFamily="2" charset="2"/>
              <a:buChar char="§"/>
            </a:pPr>
            <a:r>
              <a:rPr lang="en-US" dirty="0"/>
              <a:t>Synthetic Phonics: Learners are taught the letter-sound correspondences and then taught to blend the sounds to identify words. *Most commonly used*</a:t>
            </a:r>
          </a:p>
          <a:p>
            <a:pPr>
              <a:buFont typeface="Wingdings" pitchFamily="2" charset="2"/>
              <a:buChar char="§"/>
            </a:pPr>
            <a:endParaRPr lang="en-US" sz="1100" dirty="0"/>
          </a:p>
          <a:p>
            <a:pPr>
              <a:buFont typeface="Wingdings" pitchFamily="2" charset="2"/>
              <a:buChar char="§"/>
            </a:pPr>
            <a:r>
              <a:rPr lang="en-US" dirty="0"/>
              <a:t>Analytic Phonics: Learners do not pronounce the sounds in isolation; instead they analyze the sounds in a word that is already identified.</a:t>
            </a:r>
          </a:p>
          <a:p>
            <a:pPr>
              <a:buFont typeface="Wingdings" pitchFamily="2" charset="2"/>
              <a:buChar char="§"/>
            </a:pPr>
            <a:endParaRPr lang="en-US" sz="1100" dirty="0"/>
          </a:p>
          <a:p>
            <a:pPr>
              <a:buFont typeface="Wingdings" pitchFamily="2" charset="2"/>
              <a:buChar char="§"/>
            </a:pPr>
            <a:r>
              <a:rPr lang="en-US" dirty="0"/>
              <a:t>Phonics through Spelling: Learners break a word into its sounds and then identify the corresponding letters to spell the word.</a:t>
            </a:r>
          </a:p>
          <a:p>
            <a:pPr>
              <a:buFont typeface="Wingdings" pitchFamily="2" charset="2"/>
              <a:buChar char="§"/>
            </a:pPr>
            <a:endParaRPr lang="en-US" sz="1100" dirty="0"/>
          </a:p>
          <a:p>
            <a:pPr>
              <a:buFont typeface="Wingdings" pitchFamily="2" charset="2"/>
              <a:buChar char="§"/>
            </a:pPr>
            <a:r>
              <a:rPr lang="en-US" dirty="0"/>
              <a:t>Phonics in Context: Learners are taught to use both letter-sound correspondences and context clues to identify unfamiliar words.</a:t>
            </a:r>
          </a:p>
          <a:p>
            <a:pPr>
              <a:buFont typeface="Wingdings" pitchFamily="2" charset="2"/>
              <a:buChar char="§"/>
            </a:pPr>
            <a:endParaRPr lang="en-US" sz="1100" dirty="0"/>
          </a:p>
          <a:p>
            <a:pPr>
              <a:buFont typeface="Wingdings" pitchFamily="2" charset="2"/>
              <a:buChar char="§"/>
            </a:pPr>
            <a:r>
              <a:rPr lang="en-US" dirty="0"/>
              <a:t>Phonics by Analogy: Learners use parts of words they already know to identify unfamiliar words by analogy.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096000"/>
            <a:ext cx="2573517" cy="609600"/>
          </a:xfrm>
          <a:prstGeom prst="rect">
            <a:avLst/>
          </a:prstGeom>
        </p:spPr>
      </p:pic>
    </p:spTree>
    <p:extLst>
      <p:ext uri="{BB962C8B-B14F-4D97-AF65-F5344CB8AC3E}">
        <p14:creationId xmlns:p14="http://schemas.microsoft.com/office/powerpoint/2010/main" val="385285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00" dirty="0"/>
              <a:t>Strategies for Recognizing Words</a:t>
            </a:r>
          </a:p>
        </p:txBody>
      </p:sp>
      <p:sp>
        <p:nvSpPr>
          <p:cNvPr id="3" name="Content Placeholder 2"/>
          <p:cNvSpPr>
            <a:spLocks noGrp="1"/>
          </p:cNvSpPr>
          <p:nvPr>
            <p:ph idx="1"/>
          </p:nvPr>
        </p:nvSpPr>
        <p:spPr/>
        <p:txBody>
          <a:bodyPr>
            <a:normAutofit/>
          </a:bodyPr>
          <a:lstStyle/>
          <a:p>
            <a:pPr>
              <a:buFont typeface="Wingdings" pitchFamily="2" charset="2"/>
              <a:buChar char="§"/>
            </a:pPr>
            <a:r>
              <a:rPr lang="en-US" dirty="0"/>
              <a:t>Sight Words</a:t>
            </a:r>
          </a:p>
          <a:p>
            <a:pPr>
              <a:buFont typeface="Wingdings" pitchFamily="2" charset="2"/>
              <a:buChar char="§"/>
            </a:pPr>
            <a:endParaRPr lang="en-US" sz="1100" dirty="0"/>
          </a:p>
          <a:p>
            <a:pPr>
              <a:buFont typeface="Wingdings" pitchFamily="2" charset="2"/>
              <a:buChar char="§"/>
            </a:pPr>
            <a:r>
              <a:rPr lang="en-US" dirty="0"/>
              <a:t>Phonics</a:t>
            </a:r>
          </a:p>
          <a:p>
            <a:pPr>
              <a:buFont typeface="Wingdings" pitchFamily="2" charset="2"/>
              <a:buChar char="§"/>
            </a:pPr>
            <a:endParaRPr lang="en-US" sz="1000" dirty="0"/>
          </a:p>
          <a:p>
            <a:pPr>
              <a:buFont typeface="Wingdings" pitchFamily="2" charset="2"/>
              <a:buChar char="§"/>
            </a:pPr>
            <a:r>
              <a:rPr lang="en-US" dirty="0"/>
              <a:t>Word Patterns</a:t>
            </a:r>
          </a:p>
          <a:p>
            <a:pPr>
              <a:buFont typeface="Wingdings" pitchFamily="2" charset="2"/>
              <a:buChar char="§"/>
            </a:pPr>
            <a:endParaRPr lang="en-US" sz="1100" dirty="0"/>
          </a:p>
          <a:p>
            <a:pPr>
              <a:buFont typeface="Wingdings" pitchFamily="2" charset="2"/>
              <a:buChar char="§"/>
            </a:pPr>
            <a:r>
              <a:rPr lang="en-US" dirty="0"/>
              <a:t>Context</a:t>
            </a:r>
          </a:p>
          <a:p>
            <a:pPr>
              <a:buFont typeface="Wingdings" pitchFamily="2" charset="2"/>
              <a:buChar char="§"/>
            </a:pPr>
            <a:endParaRPr lang="en-US" sz="1000" dirty="0"/>
          </a:p>
          <a:p>
            <a:pPr>
              <a:buFont typeface="Wingdings" pitchFamily="2" charset="2"/>
              <a:buChar char="§"/>
            </a:pPr>
            <a:r>
              <a:rPr lang="en-US" dirty="0"/>
              <a:t>Word Parts</a:t>
            </a:r>
          </a:p>
        </p:txBody>
      </p:sp>
      <p:pic>
        <p:nvPicPr>
          <p:cNvPr id="4" name="Picture 12" descr="Sight Wo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295400"/>
            <a:ext cx="1824037"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Phon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798" y="2566394"/>
            <a:ext cx="17145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Word Patter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301" y="1295400"/>
            <a:ext cx="18510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Contex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9862" y="3733800"/>
            <a:ext cx="17049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Word Par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6351" y="3873499"/>
            <a:ext cx="17049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5000" y="6096000"/>
            <a:ext cx="2573517" cy="609600"/>
          </a:xfrm>
          <a:prstGeom prst="rect">
            <a:avLst/>
          </a:prstGeom>
        </p:spPr>
      </p:pic>
    </p:spTree>
    <p:extLst>
      <p:ext uri="{BB962C8B-B14F-4D97-AF65-F5344CB8AC3E}">
        <p14:creationId xmlns:p14="http://schemas.microsoft.com/office/powerpoint/2010/main" val="2725394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Sight Words</a:t>
            </a:r>
          </a:p>
        </p:txBody>
      </p:sp>
      <p:sp>
        <p:nvSpPr>
          <p:cNvPr id="3" name="Content Placeholder 2"/>
          <p:cNvSpPr>
            <a:spLocks noGrp="1"/>
          </p:cNvSpPr>
          <p:nvPr>
            <p:ph idx="1"/>
          </p:nvPr>
        </p:nvSpPr>
        <p:spPr/>
        <p:txBody>
          <a:bodyPr/>
          <a:lstStyle/>
          <a:p>
            <a:r>
              <a:rPr lang="en-US" dirty="0"/>
              <a:t>Survival Sight Word Flash Cards</a:t>
            </a:r>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527" y="2231570"/>
            <a:ext cx="3754438" cy="205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3" descr="Sight Wor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5070475"/>
            <a:ext cx="27432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Word Patter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4560" y="5070475"/>
            <a:ext cx="2226767"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109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Phonics</a:t>
            </a:r>
          </a:p>
        </p:txBody>
      </p:sp>
      <p:sp>
        <p:nvSpPr>
          <p:cNvPr id="3" name="Content Placeholder 2"/>
          <p:cNvSpPr>
            <a:spLocks noGrp="1"/>
          </p:cNvSpPr>
          <p:nvPr>
            <p:ph idx="1"/>
          </p:nvPr>
        </p:nvSpPr>
        <p:spPr/>
        <p:txBody>
          <a:bodyPr/>
          <a:lstStyle/>
          <a:p>
            <a:r>
              <a:rPr lang="en-US" dirty="0"/>
              <a:t>BINGO</a:t>
            </a:r>
          </a:p>
          <a:p>
            <a:r>
              <a:rPr lang="en-US" dirty="0"/>
              <a:t>Disappearing Person</a:t>
            </a:r>
          </a:p>
        </p:txBody>
      </p:sp>
      <p:pic>
        <p:nvPicPr>
          <p:cNvPr id="6" name="Picture 16" descr="Phon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207000"/>
            <a:ext cx="2738432"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www.bingocardtemplate.org/images/phonics-bin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19200"/>
            <a:ext cx="3305175" cy="27146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printactivities.com/Paper-Games/Hangman-Word-Game/HangmanExampl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743200"/>
            <a:ext cx="2857500" cy="3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996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Phonics</a:t>
            </a:r>
          </a:p>
        </p:txBody>
      </p:sp>
      <p:pic>
        <p:nvPicPr>
          <p:cNvPr id="8" name="Tutoring_Techniques_demo_Systematic_Phonics_Instruction_vowel_consonant_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bwMode="auto">
          <a:xfrm>
            <a:off x="799563" y="1384261"/>
            <a:ext cx="7050616"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606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Phonics</a:t>
            </a:r>
          </a:p>
        </p:txBody>
      </p:sp>
      <p:sp>
        <p:nvSpPr>
          <p:cNvPr id="3" name="Content Placeholder 2"/>
          <p:cNvSpPr>
            <a:spLocks noGrp="1"/>
          </p:cNvSpPr>
          <p:nvPr>
            <p:ph idx="1"/>
          </p:nvPr>
        </p:nvSpPr>
        <p:spPr/>
        <p:txBody>
          <a:bodyPr/>
          <a:lstStyle/>
          <a:p>
            <a:r>
              <a:rPr lang="en-US" dirty="0"/>
              <a:t>Teaching Syllables</a:t>
            </a:r>
          </a:p>
          <a:p>
            <a:endParaRPr lang="en-US" dirty="0"/>
          </a:p>
          <a:p>
            <a:endParaRPr lang="en-US" dirty="0"/>
          </a:p>
          <a:p>
            <a:endParaRPr lang="en-US" dirty="0"/>
          </a:p>
          <a:p>
            <a:endParaRPr lang="en-US" dirty="0"/>
          </a:p>
          <a:p>
            <a:endParaRPr lang="en-US" dirty="0"/>
          </a:p>
          <a:p>
            <a:endParaRPr lang="en-US" dirty="0"/>
          </a:p>
          <a:p>
            <a:r>
              <a:rPr lang="en-US" dirty="0"/>
              <a:t>Three Rules for Syllables</a:t>
            </a:r>
          </a:p>
          <a:p>
            <a:pPr lvl="1"/>
            <a:r>
              <a:rPr lang="en-US" dirty="0"/>
              <a:t>The two-consonant rule</a:t>
            </a:r>
          </a:p>
          <a:p>
            <a:pPr lvl="1"/>
            <a:r>
              <a:rPr lang="en-US" dirty="0"/>
              <a:t>The one-consonant rule</a:t>
            </a:r>
          </a:p>
          <a:p>
            <a:pPr lvl="1"/>
            <a:r>
              <a:rPr lang="en-US" dirty="0"/>
              <a:t>The one-consonant “oops” rule</a:t>
            </a:r>
          </a:p>
        </p:txBody>
      </p:sp>
      <p:pic>
        <p:nvPicPr>
          <p:cNvPr id="6" name="Picture 16" descr="Phon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207000"/>
            <a:ext cx="2738432"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www.brandingbusiness.com/media/1725/thelawofthree_blog_im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2848" y="1066800"/>
            <a:ext cx="5071903" cy="322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365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Patterns</a:t>
            </a:r>
          </a:p>
        </p:txBody>
      </p:sp>
      <p:sp>
        <p:nvSpPr>
          <p:cNvPr id="3" name="Content Placeholder 2"/>
          <p:cNvSpPr>
            <a:spLocks noGrp="1"/>
          </p:cNvSpPr>
          <p:nvPr>
            <p:ph idx="1"/>
          </p:nvPr>
        </p:nvSpPr>
        <p:spPr/>
        <p:txBody>
          <a:bodyPr/>
          <a:lstStyle/>
          <a:p>
            <a:r>
              <a:rPr lang="en-US" dirty="0"/>
              <a:t>Rhyming</a:t>
            </a:r>
          </a:p>
          <a:p>
            <a:endParaRPr lang="en-US" dirty="0"/>
          </a:p>
          <a:p>
            <a:endParaRPr lang="en-US" dirty="0"/>
          </a:p>
          <a:p>
            <a:endParaRPr lang="en-US" dirty="0"/>
          </a:p>
          <a:p>
            <a:r>
              <a:rPr lang="en-US" dirty="0" err="1"/>
              <a:t>Tachistoscopes</a:t>
            </a:r>
            <a:r>
              <a:rPr lang="en-US" dirty="0"/>
              <a:t>/</a:t>
            </a:r>
            <a:br>
              <a:rPr lang="en-US" dirty="0"/>
            </a:br>
            <a:r>
              <a:rPr lang="en-US" dirty="0"/>
              <a:t>Flipping Phonics</a:t>
            </a:r>
          </a:p>
        </p:txBody>
      </p:sp>
      <p:pic>
        <p:nvPicPr>
          <p:cNvPr id="10" name="Picture 14" descr="Word Patter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560" y="5070475"/>
            <a:ext cx="2226767"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word sl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3434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flipping phon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5303" y="2078718"/>
            <a:ext cx="20066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329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a:t>
            </a:r>
          </a:p>
        </p:txBody>
      </p:sp>
      <p:sp>
        <p:nvSpPr>
          <p:cNvPr id="3" name="Content Placeholder 2"/>
          <p:cNvSpPr>
            <a:spLocks noGrp="1"/>
          </p:cNvSpPr>
          <p:nvPr>
            <p:ph idx="1"/>
          </p:nvPr>
        </p:nvSpPr>
        <p:spPr/>
        <p:txBody>
          <a:bodyPr/>
          <a:lstStyle/>
          <a:p>
            <a:r>
              <a:rPr lang="en-US" dirty="0"/>
              <a:t>Just say “blank”</a:t>
            </a:r>
          </a:p>
          <a:p>
            <a:endParaRPr lang="en-US" dirty="0"/>
          </a:p>
          <a:p>
            <a:endParaRPr lang="en-US" dirty="0"/>
          </a:p>
          <a:p>
            <a:endParaRPr lang="en-US" dirty="0"/>
          </a:p>
          <a:p>
            <a:r>
              <a:rPr lang="en-US" dirty="0"/>
              <a:t>CLOZE procedure</a:t>
            </a:r>
          </a:p>
          <a:p>
            <a:endParaRPr lang="en-US" dirty="0"/>
          </a:p>
          <a:p>
            <a:endParaRPr lang="en-US" dirty="0"/>
          </a:p>
          <a:p>
            <a:endParaRPr lang="en-US" dirty="0"/>
          </a:p>
        </p:txBody>
      </p:sp>
      <p:pic>
        <p:nvPicPr>
          <p:cNvPr id="7" name="Picture 14" descr="Con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216525"/>
            <a:ext cx="17049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www.scoilursula.com/uploads/8/9/3/9/8939523/71696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446" y="3818391"/>
            <a:ext cx="2796268" cy="27962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media-cache-ak0.pinimg.com/736x/f7/f2/c2/f7f2c2706386be8d3c1f52676b4e3ff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838199"/>
            <a:ext cx="4470400"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29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Parts</a:t>
            </a:r>
          </a:p>
        </p:txBody>
      </p:sp>
      <p:sp>
        <p:nvSpPr>
          <p:cNvPr id="3" name="Content Placeholder 2"/>
          <p:cNvSpPr>
            <a:spLocks noGrp="1"/>
          </p:cNvSpPr>
          <p:nvPr>
            <p:ph idx="1"/>
          </p:nvPr>
        </p:nvSpPr>
        <p:spPr/>
        <p:txBody>
          <a:bodyPr/>
          <a:lstStyle/>
          <a:p>
            <a:r>
              <a:rPr lang="en-US" dirty="0"/>
              <a:t>Compound Word Matching</a:t>
            </a:r>
          </a:p>
          <a:p>
            <a:endParaRPr lang="en-US" dirty="0"/>
          </a:p>
          <a:p>
            <a:endParaRPr lang="en-US" dirty="0"/>
          </a:p>
          <a:p>
            <a:r>
              <a:rPr lang="en-US" dirty="0"/>
              <a:t>Adding Endings to Words</a:t>
            </a:r>
          </a:p>
        </p:txBody>
      </p:sp>
      <p:pic>
        <p:nvPicPr>
          <p:cNvPr id="8" name="Picture 15" descr="Word P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887177"/>
            <a:ext cx="2466975" cy="197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3.bp.blogspot.com/-8s52JjdvXiQ/UzJGOkM72KI/AAAAAAAAFeg/clgP5BOHBL4/s1600/Suffixes_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963" y="3342756"/>
            <a:ext cx="4975108" cy="3439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951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literacy?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096000"/>
            <a:ext cx="2573517" cy="609600"/>
          </a:xfrm>
          <a:prstGeom prst="rect">
            <a:avLst/>
          </a:prstGeom>
        </p:spPr>
      </p:pic>
      <p:pic>
        <p:nvPicPr>
          <p:cNvPr id="7" name="Picture 10" descr="man reading 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802" y="2133600"/>
            <a:ext cx="39624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676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Content Placeholder 3"/>
          <p:cNvSpPr>
            <a:spLocks noGrp="1"/>
          </p:cNvSpPr>
          <p:nvPr>
            <p:ph idx="1"/>
          </p:nvPr>
        </p:nvSpPr>
        <p:spPr/>
        <p:txBody>
          <a:bodyPr/>
          <a:lstStyle/>
          <a:p>
            <a:pPr marL="114300" indent="0" algn="ctr">
              <a:buNone/>
            </a:pPr>
            <a:endParaRPr lang="en-US" dirty="0"/>
          </a:p>
          <a:p>
            <a:pPr marL="114300" indent="0" algn="ctr">
              <a:buNone/>
            </a:pPr>
            <a:endParaRPr lang="en-US" dirty="0"/>
          </a:p>
          <a:p>
            <a:pPr marL="114300" indent="0" algn="ctr">
              <a:buNone/>
            </a:pPr>
            <a:endParaRPr lang="en-US" dirty="0"/>
          </a:p>
          <a:p>
            <a:pPr marL="114300" indent="0" algn="ctr">
              <a:buNone/>
            </a:pPr>
            <a:endParaRPr lang="en-US" dirty="0"/>
          </a:p>
          <a:p>
            <a:pPr marL="114300" indent="0" algn="ctr">
              <a:buNone/>
            </a:pPr>
            <a:r>
              <a:rPr lang="en-US" dirty="0"/>
              <a:t>Shauna K. Brown</a:t>
            </a:r>
          </a:p>
          <a:p>
            <a:pPr marL="114300" indent="0" algn="ctr">
              <a:buNone/>
            </a:pPr>
            <a:r>
              <a:rPr lang="en-US" dirty="0"/>
              <a:t>Executive Director, Project Read</a:t>
            </a:r>
          </a:p>
          <a:p>
            <a:pPr marL="114300" indent="0" algn="ctr">
              <a:buNone/>
            </a:pPr>
            <a:r>
              <a:rPr lang="en-US" dirty="0"/>
              <a:t>shauna@projectreadutah.org</a:t>
            </a:r>
          </a:p>
        </p:txBody>
      </p:sp>
    </p:spTree>
    <p:extLst>
      <p:ext uri="{BB962C8B-B14F-4D97-AF65-F5344CB8AC3E}">
        <p14:creationId xmlns:p14="http://schemas.microsoft.com/office/powerpoint/2010/main" val="4087154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Literacy Quiz</a:t>
            </a:r>
          </a:p>
        </p:txBody>
      </p:sp>
      <p:sp>
        <p:nvSpPr>
          <p:cNvPr id="3" name="Content Placeholder 2"/>
          <p:cNvSpPr>
            <a:spLocks noGrp="1"/>
          </p:cNvSpPr>
          <p:nvPr>
            <p:ph idx="1"/>
          </p:nvPr>
        </p:nvSpPr>
        <p:spPr>
          <a:xfrm>
            <a:off x="457200" y="2050473"/>
            <a:ext cx="7620000" cy="4800600"/>
          </a:xfrm>
        </p:spPr>
        <p:txBody>
          <a:bodyPr/>
          <a:lstStyle/>
          <a:p>
            <a:r>
              <a:rPr lang="en-US" dirty="0"/>
              <a:t>How many adults in Utah are functionally illiterate?</a:t>
            </a:r>
          </a:p>
          <a:p>
            <a:endParaRPr lang="en-US" dirty="0"/>
          </a:p>
          <a:p>
            <a:endParaRPr lang="en-US" dirty="0"/>
          </a:p>
          <a:p>
            <a:endParaRPr lang="en-US" dirty="0"/>
          </a:p>
          <a:p>
            <a:r>
              <a:rPr lang="en-US" dirty="0"/>
              <a:t>What percent of the workforce (nationally) is functionally illiterate?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096000"/>
            <a:ext cx="2573517" cy="609600"/>
          </a:xfrm>
          <a:prstGeom prst="rect">
            <a:avLst/>
          </a:prstGeom>
        </p:spPr>
      </p:pic>
    </p:spTree>
    <p:extLst>
      <p:ext uri="{BB962C8B-B14F-4D97-AF65-F5344CB8AC3E}">
        <p14:creationId xmlns:p14="http://schemas.microsoft.com/office/powerpoint/2010/main" val="89558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Literacy Quiz</a:t>
            </a:r>
          </a:p>
        </p:txBody>
      </p:sp>
      <p:sp>
        <p:nvSpPr>
          <p:cNvPr id="3" name="Content Placeholder 2"/>
          <p:cNvSpPr>
            <a:spLocks noGrp="1"/>
          </p:cNvSpPr>
          <p:nvPr>
            <p:ph idx="1"/>
          </p:nvPr>
        </p:nvSpPr>
        <p:spPr>
          <a:xfrm>
            <a:off x="457200" y="2050473"/>
            <a:ext cx="7620000" cy="4800600"/>
          </a:xfrm>
        </p:spPr>
        <p:txBody>
          <a:bodyPr/>
          <a:lstStyle/>
          <a:p>
            <a:r>
              <a:rPr lang="en-US" dirty="0"/>
              <a:t>What percent of Americans cannot determine correct change?</a:t>
            </a:r>
          </a:p>
          <a:p>
            <a:endParaRPr lang="en-US" dirty="0"/>
          </a:p>
          <a:p>
            <a:endParaRPr lang="en-US" dirty="0"/>
          </a:p>
          <a:p>
            <a:endParaRPr lang="en-US" dirty="0"/>
          </a:p>
          <a:p>
            <a:r>
              <a:rPr lang="en-US" dirty="0"/>
              <a:t>What percent of Americans cannot address an envelope well enough to reach its destination?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096000"/>
            <a:ext cx="2573517" cy="609600"/>
          </a:xfrm>
          <a:prstGeom prst="rect">
            <a:avLst/>
          </a:prstGeom>
        </p:spPr>
      </p:pic>
    </p:spTree>
    <p:extLst>
      <p:ext uri="{BB962C8B-B14F-4D97-AF65-F5344CB8AC3E}">
        <p14:creationId xmlns:p14="http://schemas.microsoft.com/office/powerpoint/2010/main" val="242030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Literacy – Below Basic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73639140"/>
              </p:ext>
            </p:extLst>
          </p:nvPr>
        </p:nvGraphicFramePr>
        <p:xfrm>
          <a:off x="457200" y="1600200"/>
          <a:ext cx="7620000" cy="357632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370840">
                <a:tc>
                  <a:txBody>
                    <a:bodyPr/>
                    <a:lstStyle/>
                    <a:p>
                      <a:r>
                        <a:rPr lang="en-US" dirty="0"/>
                        <a:t>Can usually Perform</a:t>
                      </a:r>
                    </a:p>
                  </a:txBody>
                  <a:tcPr/>
                </a:tc>
                <a:tc>
                  <a:txBody>
                    <a:bodyPr/>
                    <a:lstStyle/>
                    <a:p>
                      <a:r>
                        <a:rPr lang="en-US" dirty="0"/>
                        <a:t>Cannot Usually</a:t>
                      </a:r>
                      <a:r>
                        <a:rPr lang="en-US" baseline="0" dirty="0"/>
                        <a:t> Perform</a:t>
                      </a:r>
                      <a:endParaRPr lang="en-US" dirty="0"/>
                    </a:p>
                  </a:txBody>
                  <a:tcPr/>
                </a:tc>
                <a:extLst>
                  <a:ext uri="{0D108BD9-81ED-4DB2-BD59-A6C34878D82A}">
                    <a16:rowId xmlns:a16="http://schemas.microsoft.com/office/drawing/2014/main" val="10000"/>
                  </a:ext>
                </a:extLst>
              </a:tr>
              <a:tr h="370840">
                <a:tc>
                  <a:txBody>
                    <a:bodyPr/>
                    <a:lstStyle/>
                    <a:p>
                      <a:r>
                        <a:rPr lang="en-US" dirty="0"/>
                        <a:t>Sign one’s name</a:t>
                      </a:r>
                    </a:p>
                  </a:txBody>
                  <a:tcPr/>
                </a:tc>
                <a:tc>
                  <a:txBody>
                    <a:bodyPr/>
                    <a:lstStyle/>
                    <a:p>
                      <a:r>
                        <a:rPr lang="en-US" dirty="0"/>
                        <a:t>Locate eligibility from a table of employee benefits</a:t>
                      </a:r>
                    </a:p>
                  </a:txBody>
                  <a:tcPr/>
                </a:tc>
                <a:extLst>
                  <a:ext uri="{0D108BD9-81ED-4DB2-BD59-A6C34878D82A}">
                    <a16:rowId xmlns:a16="http://schemas.microsoft.com/office/drawing/2014/main" val="10001"/>
                  </a:ext>
                </a:extLst>
              </a:tr>
              <a:tr h="370840">
                <a:tc>
                  <a:txBody>
                    <a:bodyPr/>
                    <a:lstStyle/>
                    <a:p>
                      <a:r>
                        <a:rPr lang="en-US" dirty="0"/>
                        <a:t>Identify a country in a short article</a:t>
                      </a:r>
                    </a:p>
                  </a:txBody>
                  <a:tcPr/>
                </a:tc>
                <a:tc>
                  <a:txBody>
                    <a:bodyPr/>
                    <a:lstStyle/>
                    <a:p>
                      <a:r>
                        <a:rPr lang="en-US" dirty="0"/>
                        <a:t>Locate intersection on a street map</a:t>
                      </a:r>
                    </a:p>
                  </a:txBody>
                  <a:tcPr/>
                </a:tc>
                <a:extLst>
                  <a:ext uri="{0D108BD9-81ED-4DB2-BD59-A6C34878D82A}">
                    <a16:rowId xmlns:a16="http://schemas.microsoft.com/office/drawing/2014/main" val="10002"/>
                  </a:ext>
                </a:extLst>
              </a:tr>
              <a:tr h="370840">
                <a:tc>
                  <a:txBody>
                    <a:bodyPr/>
                    <a:lstStyle/>
                    <a:p>
                      <a:r>
                        <a:rPr lang="en-US" dirty="0"/>
                        <a:t>Locate one piece</a:t>
                      </a:r>
                      <a:r>
                        <a:rPr lang="en-US" baseline="0" dirty="0"/>
                        <a:t> of information in a sports article</a:t>
                      </a:r>
                      <a:endParaRPr lang="en-US" dirty="0"/>
                    </a:p>
                  </a:txBody>
                  <a:tcPr/>
                </a:tc>
                <a:tc>
                  <a:txBody>
                    <a:bodyPr/>
                    <a:lstStyle/>
                    <a:p>
                      <a:r>
                        <a:rPr lang="en-US" dirty="0"/>
                        <a:t>Locate two pieces of information</a:t>
                      </a:r>
                      <a:r>
                        <a:rPr lang="en-US" baseline="0" dirty="0"/>
                        <a:t> in a sports article</a:t>
                      </a:r>
                      <a:endParaRPr lang="en-US" dirty="0"/>
                    </a:p>
                  </a:txBody>
                  <a:tcPr/>
                </a:tc>
                <a:extLst>
                  <a:ext uri="{0D108BD9-81ED-4DB2-BD59-A6C34878D82A}">
                    <a16:rowId xmlns:a16="http://schemas.microsoft.com/office/drawing/2014/main" val="10003"/>
                  </a:ext>
                </a:extLst>
              </a:tr>
              <a:tr h="370840">
                <a:tc>
                  <a:txBody>
                    <a:bodyPr/>
                    <a:lstStyle/>
                    <a:p>
                      <a:r>
                        <a:rPr lang="en-US" dirty="0"/>
                        <a:t>Locate the expiration date information on a driver’s license</a:t>
                      </a:r>
                    </a:p>
                  </a:txBody>
                  <a:tcPr/>
                </a:tc>
                <a:tc>
                  <a:txBody>
                    <a:bodyPr/>
                    <a:lstStyle/>
                    <a:p>
                      <a:r>
                        <a:rPr lang="en-US" dirty="0"/>
                        <a:t>Identify and enter background information on a social security</a:t>
                      </a:r>
                      <a:r>
                        <a:rPr lang="en-US" baseline="0" dirty="0"/>
                        <a:t> card application</a:t>
                      </a:r>
                      <a:endParaRPr lang="en-US" dirty="0"/>
                    </a:p>
                  </a:txBody>
                  <a:tcPr/>
                </a:tc>
                <a:extLst>
                  <a:ext uri="{0D108BD9-81ED-4DB2-BD59-A6C34878D82A}">
                    <a16:rowId xmlns:a16="http://schemas.microsoft.com/office/drawing/2014/main" val="10004"/>
                  </a:ext>
                </a:extLst>
              </a:tr>
              <a:tr h="370840">
                <a:tc>
                  <a:txBody>
                    <a:bodyPr/>
                    <a:lstStyle/>
                    <a:p>
                      <a:r>
                        <a:rPr lang="en-US" dirty="0"/>
                        <a:t>Total a bank deposit entry</a:t>
                      </a:r>
                    </a:p>
                  </a:txBody>
                  <a:tcPr/>
                </a:tc>
                <a:tc>
                  <a:txBody>
                    <a:bodyPr/>
                    <a:lstStyle/>
                    <a:p>
                      <a:r>
                        <a:rPr lang="en-US" dirty="0"/>
                        <a:t>Calculate total costs of purchase from an order form</a:t>
                      </a:r>
                    </a:p>
                  </a:txBody>
                  <a:tcPr/>
                </a:tc>
                <a:extLst>
                  <a:ext uri="{0D108BD9-81ED-4DB2-BD59-A6C34878D82A}">
                    <a16:rowId xmlns:a16="http://schemas.microsoft.com/office/drawing/2014/main" val="10005"/>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096000"/>
            <a:ext cx="2573517" cy="609600"/>
          </a:xfrm>
          <a:prstGeom prst="rect">
            <a:avLst/>
          </a:prstGeom>
        </p:spPr>
      </p:pic>
    </p:spTree>
    <p:extLst>
      <p:ext uri="{BB962C8B-B14F-4D97-AF65-F5344CB8AC3E}">
        <p14:creationId xmlns:p14="http://schemas.microsoft.com/office/powerpoint/2010/main" val="283516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Visualization Activity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096000"/>
            <a:ext cx="2573517" cy="609600"/>
          </a:xfrm>
          <a:prstGeom prst="rect">
            <a:avLst/>
          </a:prstGeom>
        </p:spPr>
      </p:pic>
      <p:pic>
        <p:nvPicPr>
          <p:cNvPr id="6" name="Picture 2" descr="http://www.mint.com/blog/wp-content/uploads/2013/02/6-Unusual-Ways-to-Improve-Concentration-and-Increase-Productivi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237" y="1937657"/>
            <a:ext cx="5276850"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534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take it you already know …</a:t>
            </a:r>
          </a:p>
        </p:txBody>
      </p:sp>
      <p:pic>
        <p:nvPicPr>
          <p:cNvPr id="1026" name="Picture 2" descr="https://primarysite-prod.s3.amazonaws.com/uploads/cd0fbd5153b145d39ace792dffa9c407/74f0/phon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7267575" cy="515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339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Signs</a:t>
            </a:r>
          </a:p>
        </p:txBody>
      </p:sp>
      <p:sp>
        <p:nvSpPr>
          <p:cNvPr id="3" name="Content Placeholder 2"/>
          <p:cNvSpPr>
            <a:spLocks noGrp="1"/>
          </p:cNvSpPr>
          <p:nvPr>
            <p:ph idx="1"/>
          </p:nvPr>
        </p:nvSpPr>
        <p:spPr/>
        <p:txBody>
          <a:bodyPr>
            <a:normAutofit lnSpcReduction="10000"/>
          </a:bodyPr>
          <a:lstStyle/>
          <a:p>
            <a:pPr marL="114300" indent="0" algn="ctr">
              <a:buNone/>
            </a:pPr>
            <a:r>
              <a:rPr lang="en-US" sz="2800" b="1" dirty="0"/>
              <a:t>What are some signs your student needs help with word recognition?</a:t>
            </a:r>
          </a:p>
          <a:p>
            <a:pPr>
              <a:buFont typeface="Wingdings" pitchFamily="2" charset="2"/>
              <a:buChar char="§"/>
            </a:pPr>
            <a:endParaRPr lang="en-US" dirty="0"/>
          </a:p>
          <a:p>
            <a:pPr>
              <a:buFont typeface="Wingdings" pitchFamily="2" charset="2"/>
              <a:buChar char="§"/>
            </a:pPr>
            <a:r>
              <a:rPr lang="en-US" dirty="0"/>
              <a:t>Guessing at words rather than decoding with automaticity and fluency.</a:t>
            </a:r>
          </a:p>
          <a:p>
            <a:pPr>
              <a:buFont typeface="Wingdings" pitchFamily="2" charset="2"/>
              <a:buChar char="§"/>
            </a:pPr>
            <a:endParaRPr lang="en-US" sz="1100" dirty="0"/>
          </a:p>
          <a:p>
            <a:pPr>
              <a:buFont typeface="Wingdings" pitchFamily="2" charset="2"/>
              <a:buChar char="§"/>
            </a:pPr>
            <a:r>
              <a:rPr lang="en-US" dirty="0"/>
              <a:t>Memorizing printed text after hearing it read aloud many times and then pretending to read.</a:t>
            </a:r>
          </a:p>
          <a:p>
            <a:pPr>
              <a:buFont typeface="Wingdings" pitchFamily="2" charset="2"/>
              <a:buChar char="§"/>
            </a:pPr>
            <a:endParaRPr lang="en-US" sz="1000" dirty="0"/>
          </a:p>
          <a:p>
            <a:pPr>
              <a:buFont typeface="Wingdings" pitchFamily="2" charset="2"/>
              <a:buChar char="§"/>
            </a:pPr>
            <a:r>
              <a:rPr lang="en-US" dirty="0"/>
              <a:t>Attempting to memorize every word with frequent seeming lapses in memory.</a:t>
            </a:r>
          </a:p>
          <a:p>
            <a:pPr>
              <a:buFont typeface="Wingdings" pitchFamily="2" charset="2"/>
              <a:buChar char="§"/>
            </a:pPr>
            <a:endParaRPr lang="en-US" sz="1100" dirty="0"/>
          </a:p>
          <a:p>
            <a:pPr>
              <a:buFont typeface="Wingdings" pitchFamily="2" charset="2"/>
              <a:buChar char="§"/>
            </a:pPr>
            <a:r>
              <a:rPr lang="en-US" dirty="0"/>
              <a:t>Reading (both silently and orally) in a slow, labored style that interferes with comprehension.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096000"/>
            <a:ext cx="2573517" cy="609600"/>
          </a:xfrm>
          <a:prstGeom prst="rect">
            <a:avLst/>
          </a:prstGeom>
        </p:spPr>
      </p:pic>
    </p:spTree>
    <p:extLst>
      <p:ext uri="{BB962C8B-B14F-4D97-AF65-F5344CB8AC3E}">
        <p14:creationId xmlns:p14="http://schemas.microsoft.com/office/powerpoint/2010/main" val="397811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Alphabetics</a:t>
            </a:r>
          </a:p>
        </p:txBody>
      </p:sp>
      <p:sp>
        <p:nvSpPr>
          <p:cNvPr id="3" name="Content Placeholder 2"/>
          <p:cNvSpPr>
            <a:spLocks noGrp="1"/>
          </p:cNvSpPr>
          <p:nvPr>
            <p:ph idx="1"/>
          </p:nvPr>
        </p:nvSpPr>
        <p:spPr/>
        <p:txBody>
          <a:bodyPr>
            <a:normAutofit/>
          </a:bodyPr>
          <a:lstStyle/>
          <a:p>
            <a:pPr marL="114300" indent="0" algn="ctr">
              <a:buNone/>
            </a:pPr>
            <a:r>
              <a:rPr lang="en-US" sz="2800" b="1" dirty="0"/>
              <a:t>Research has identified specific instructional practices that can be used to teach alphabetics</a:t>
            </a:r>
          </a:p>
          <a:p>
            <a:pPr>
              <a:buFont typeface="Wingdings" pitchFamily="2" charset="2"/>
              <a:buChar char="§"/>
            </a:pPr>
            <a:endParaRPr lang="en-US" dirty="0"/>
          </a:p>
          <a:p>
            <a:pPr>
              <a:buFont typeface="Wingdings" pitchFamily="2" charset="2"/>
              <a:buChar char="§"/>
            </a:pPr>
            <a:r>
              <a:rPr lang="en-US" dirty="0"/>
              <a:t>Phonemic Awareness: Effective strategies focus on teaching a few specific skills, especially blending and segmenting</a:t>
            </a:r>
          </a:p>
          <a:p>
            <a:pPr>
              <a:buFont typeface="Wingdings" pitchFamily="2" charset="2"/>
              <a:buChar char="§"/>
            </a:pPr>
            <a:endParaRPr lang="en-US" sz="1100" dirty="0"/>
          </a:p>
          <a:p>
            <a:pPr>
              <a:buFont typeface="Wingdings" pitchFamily="2" charset="2"/>
              <a:buChar char="§"/>
            </a:pPr>
            <a:r>
              <a:rPr lang="en-US" dirty="0"/>
              <a:t>Phonics: Effective strategies teach letter-sound correspondences in a systematic, direct, and explicit manner.</a:t>
            </a:r>
          </a:p>
          <a:p>
            <a:pPr>
              <a:buFont typeface="Wingdings" pitchFamily="2" charset="2"/>
              <a:buChar char="§"/>
            </a:pPr>
            <a:endParaRPr lang="en-US" sz="1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096000"/>
            <a:ext cx="2573517" cy="609600"/>
          </a:xfrm>
          <a:prstGeom prst="rect">
            <a:avLst/>
          </a:prstGeom>
        </p:spPr>
      </p:pic>
    </p:spTree>
    <p:extLst>
      <p:ext uri="{BB962C8B-B14F-4D97-AF65-F5344CB8AC3E}">
        <p14:creationId xmlns:p14="http://schemas.microsoft.com/office/powerpoint/2010/main" val="304304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2">
      <a:dk1>
        <a:srgbClr val="000000"/>
      </a:dk1>
      <a:lt1>
        <a:srgbClr val="FFFFFF"/>
      </a:lt1>
      <a:dk2>
        <a:srgbClr val="003366"/>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12521</TotalTime>
  <Words>5908</Words>
  <Application>Microsoft Office PowerPoint</Application>
  <PresentationFormat>On-screen Show (4:3)</PresentationFormat>
  <Paragraphs>493</Paragraphs>
  <Slides>20</Slides>
  <Notes>20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 Narrow</vt:lpstr>
      <vt:lpstr>Calibri</vt:lpstr>
      <vt:lpstr>Cambria</vt:lpstr>
      <vt:lpstr>Univers-CondensedBold</vt:lpstr>
      <vt:lpstr>Univers-CondensedLight</vt:lpstr>
      <vt:lpstr>Wingdings</vt:lpstr>
      <vt:lpstr>Adjacency</vt:lpstr>
      <vt:lpstr>Word Recognition</vt:lpstr>
      <vt:lpstr>What is literacy?</vt:lpstr>
      <vt:lpstr>Literacy Quiz</vt:lpstr>
      <vt:lpstr>Literacy Quiz</vt:lpstr>
      <vt:lpstr>Literacy – Below Basic Skills</vt:lpstr>
      <vt:lpstr>Visualization Activity</vt:lpstr>
      <vt:lpstr>I take it you already know …</vt:lpstr>
      <vt:lpstr>Signs</vt:lpstr>
      <vt:lpstr>Alphabetics</vt:lpstr>
      <vt:lpstr>Phonemic Awareness</vt:lpstr>
      <vt:lpstr>Phonics Instruction</vt:lpstr>
      <vt:lpstr>Strategies for Recognizing Words</vt:lpstr>
      <vt:lpstr>Sight Words</vt:lpstr>
      <vt:lpstr>Phonics</vt:lpstr>
      <vt:lpstr>Phonics</vt:lpstr>
      <vt:lpstr>Phonics</vt:lpstr>
      <vt:lpstr>Word Patterns</vt:lpstr>
      <vt:lpstr>Context</vt:lpstr>
      <vt:lpstr>Word Parts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ProjRead</dc:creator>
  <cp:lastModifiedBy>Little, Adam</cp:lastModifiedBy>
  <cp:revision>32</cp:revision>
  <dcterms:created xsi:type="dcterms:W3CDTF">2015-07-07T19:40:36Z</dcterms:created>
  <dcterms:modified xsi:type="dcterms:W3CDTF">2021-10-05T13:36:22Z</dcterms:modified>
</cp:coreProperties>
</file>